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639" r:id="rId2"/>
    <p:sldId id="664" r:id="rId3"/>
    <p:sldId id="643" r:id="rId4"/>
    <p:sldId id="687" r:id="rId5"/>
    <p:sldId id="665" r:id="rId6"/>
    <p:sldId id="688" r:id="rId7"/>
    <p:sldId id="672" r:id="rId8"/>
    <p:sldId id="667" r:id="rId9"/>
    <p:sldId id="678" r:id="rId10"/>
    <p:sldId id="689" r:id="rId11"/>
    <p:sldId id="673" r:id="rId12"/>
    <p:sldId id="674" r:id="rId13"/>
    <p:sldId id="675" r:id="rId14"/>
    <p:sldId id="679" r:id="rId15"/>
    <p:sldId id="680" r:id="rId16"/>
    <p:sldId id="676" r:id="rId17"/>
    <p:sldId id="681" r:id="rId18"/>
    <p:sldId id="685" r:id="rId19"/>
    <p:sldId id="677" r:id="rId20"/>
    <p:sldId id="682" r:id="rId21"/>
    <p:sldId id="683" r:id="rId22"/>
    <p:sldId id="692" r:id="rId23"/>
    <p:sldId id="691" r:id="rId24"/>
    <p:sldId id="690" r:id="rId25"/>
    <p:sldId id="693" r:id="rId26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F3F1"/>
    <a:srgbClr val="022539"/>
    <a:srgbClr val="FB991C"/>
    <a:srgbClr val="1E7590"/>
    <a:srgbClr val="666666"/>
    <a:srgbClr val="DEDAD7"/>
    <a:srgbClr val="72929D"/>
    <a:srgbClr val="8A8A8A"/>
    <a:srgbClr val="535D5F"/>
    <a:srgbClr val="7293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92" autoAdjust="0"/>
    <p:restoredTop sz="87271" autoAdjust="0"/>
  </p:normalViewPr>
  <p:slideViewPr>
    <p:cSldViewPr snapToGrid="0">
      <p:cViewPr varScale="1">
        <p:scale>
          <a:sx n="78" d="100"/>
          <a:sy n="78" d="100"/>
        </p:scale>
        <p:origin x="120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汉仪旗黑-45S" panose="00020600040101010101" pitchFamily="18" charset="-122"/>
                <a:ea typeface="汉仪旗黑-45S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汉仪旗黑-45S" panose="00020600040101010101" pitchFamily="18" charset="-122"/>
                <a:ea typeface="汉仪旗黑-45S" panose="00020600040101010101" pitchFamily="18" charset="-122"/>
              </a:defRPr>
            </a:lvl1pPr>
          </a:lstStyle>
          <a:p>
            <a:fld id="{F87F258B-B836-4A03-90D9-E39CD78388D8}" type="datetimeFigureOut">
              <a:rPr lang="zh-CN" altLang="en-US" smtClean="0"/>
              <a:t>2025/6/10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汉仪旗黑-45S" panose="00020600040101010101" pitchFamily="18" charset="-122"/>
                <a:ea typeface="汉仪旗黑-45S" panose="00020600040101010101" pitchFamily="18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汉仪旗黑-45S" panose="00020600040101010101" pitchFamily="18" charset="-122"/>
                <a:ea typeface="汉仪旗黑-45S" panose="00020600040101010101" pitchFamily="18" charset="-122"/>
              </a:defRPr>
            </a:lvl1pPr>
          </a:lstStyle>
          <a:p>
            <a:fld id="{56961F87-20C5-4746-9C61-F4321B4DA788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汉仪旗黑-45S" panose="00020600040101010101" pitchFamily="18" charset="-122"/>
        <a:ea typeface="汉仪旗黑-45S" panose="00020600040101010101" pitchFamily="18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汉仪旗黑-45S" panose="00020600040101010101" pitchFamily="18" charset="-122"/>
        <a:ea typeface="汉仪旗黑-45S" panose="00020600040101010101" pitchFamily="18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汉仪旗黑-45S" panose="00020600040101010101" pitchFamily="18" charset="-122"/>
        <a:ea typeface="汉仪旗黑-45S" panose="00020600040101010101" pitchFamily="18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汉仪旗黑-45S" panose="00020600040101010101" pitchFamily="18" charset="-122"/>
        <a:ea typeface="汉仪旗黑-45S" panose="00020600040101010101" pitchFamily="18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汉仪旗黑-45S" panose="00020600040101010101" pitchFamily="18" charset="-122"/>
        <a:ea typeface="汉仪旗黑-45S" panose="00020600040101010101" pitchFamily="18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961F87-20C5-4746-9C61-F4321B4DA788}" type="slidenum">
              <a:rPr lang="zh-CN" altLang="en-US" smtClean="0"/>
              <a:t>22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916867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图片 23" descr="背景图案&#10;&#10;描述已自动生成"/>
          <p:cNvPicPr>
            <a:picLocks noChangeAspect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1" name="矩形 20"/>
          <p:cNvSpPr/>
          <p:nvPr userDrawn="1"/>
        </p:nvSpPr>
        <p:spPr>
          <a:xfrm>
            <a:off x="0" y="2060745"/>
            <a:ext cx="12192000" cy="273651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 userDrawn="1"/>
        </p:nvSpPr>
        <p:spPr>
          <a:xfrm>
            <a:off x="5257800" y="943796"/>
            <a:ext cx="1676400" cy="1676400"/>
          </a:xfrm>
          <a:prstGeom prst="ellipse">
            <a:avLst/>
          </a:prstGeom>
          <a:gradFill>
            <a:gsLst>
              <a:gs pos="100000">
                <a:schemeClr val="bg1">
                  <a:lumMod val="90000"/>
                </a:schemeClr>
              </a:gs>
              <a:gs pos="0">
                <a:schemeClr val="bg1"/>
              </a:gs>
            </a:gsLst>
            <a:lin ang="2700000" scaled="0"/>
          </a:gradFill>
          <a:ln>
            <a:noFill/>
          </a:ln>
          <a:effectLst>
            <a:outerShdw blurRad="889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0" hasCustomPrompt="1"/>
          </p:nvPr>
        </p:nvSpPr>
        <p:spPr>
          <a:xfrm>
            <a:off x="5577841" y="1421591"/>
            <a:ext cx="1036320" cy="747897"/>
          </a:xfrm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 wrap="square" lIns="0" tIns="0" rIns="0" bIns="0">
            <a:spAutoFit/>
          </a:bodyPr>
          <a:lstStyle>
            <a:lvl1pPr marL="0" indent="0" algn="ctr">
              <a:buNone/>
              <a:defRPr lang="zh-CN" altLang="en-US" sz="5400" b="0" smtClean="0">
                <a:solidFill>
                  <a:schemeClr val="tx1"/>
                </a:solidFill>
                <a:latin typeface="+mj-ea"/>
                <a:ea typeface="+mj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914400" lvl="0" indent="-114300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</a:pPr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8" name="文本占位符 13"/>
          <p:cNvSpPr>
            <a:spLocks noGrp="1"/>
          </p:cNvSpPr>
          <p:nvPr>
            <p:ph type="body" sz="quarter" idx="12" hasCustomPrompt="1"/>
          </p:nvPr>
        </p:nvSpPr>
        <p:spPr>
          <a:xfrm>
            <a:off x="2608162" y="2967335"/>
            <a:ext cx="6975676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marL="0" marR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6000" b="1" spc="600" smtClean="0">
                <a:solidFill>
                  <a:schemeClr val="bg1"/>
                </a:solidFill>
                <a:latin typeface="+mj-ea"/>
                <a:ea typeface="+mj-ea"/>
              </a:defRPr>
            </a:lvl1pPr>
            <a:lvl2pPr>
              <a:defRPr lang="zh-CN" altLang="en-US" sz="1800" smtClean="0"/>
            </a:lvl2pPr>
            <a:lvl3pPr>
              <a:defRPr lang="zh-CN" altLang="en-US" sz="1800" smtClean="0"/>
            </a:lvl3pPr>
            <a:lvl4pPr>
              <a:defRPr lang="zh-CN" altLang="en-US" smtClean="0"/>
            </a:lvl4pPr>
            <a:lvl5pPr>
              <a:defRPr lang="zh-CN" altLang="en-US"/>
            </a:lvl5pPr>
          </a:lstStyle>
          <a:p>
            <a:pPr marL="0" lvl="0"/>
            <a:r>
              <a:rPr lang="zh-CN" altLang="en-US" dirty="0"/>
              <a:t>输入您的标题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 hasCustomPrompt="1"/>
          </p:nvPr>
        </p:nvSpPr>
        <p:spPr>
          <a:xfrm>
            <a:off x="2836546" y="4080434"/>
            <a:ext cx="6515734" cy="263525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buNone/>
              <a:defRPr sz="1400" spc="3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altLang="zh-CN" dirty="0"/>
              <a:t>Part one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 userDrawn="1">
            <p:ph type="title"/>
          </p:nvPr>
        </p:nvSpPr>
        <p:spPr>
          <a:xfrm>
            <a:off x="691837" y="260750"/>
            <a:ext cx="8048303" cy="441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1" kern="1200" spc="200" baseline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28" name="组合 27"/>
          <p:cNvGrpSpPr/>
          <p:nvPr userDrawn="1"/>
        </p:nvGrpSpPr>
        <p:grpSpPr>
          <a:xfrm>
            <a:off x="131124" y="335280"/>
            <a:ext cx="498796" cy="292900"/>
            <a:chOff x="81280" y="260750"/>
            <a:chExt cx="498796" cy="441960"/>
          </a:xfrm>
        </p:grpSpPr>
        <p:sp>
          <p:nvSpPr>
            <p:cNvPr id="29" name="箭头: V 形 28"/>
            <p:cNvSpPr/>
            <p:nvPr/>
          </p:nvSpPr>
          <p:spPr>
            <a:xfrm>
              <a:off x="330678" y="260750"/>
              <a:ext cx="249398" cy="441960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0" name="箭头: V 形 29"/>
            <p:cNvSpPr/>
            <p:nvPr/>
          </p:nvSpPr>
          <p:spPr>
            <a:xfrm>
              <a:off x="81280" y="260750"/>
              <a:ext cx="249398" cy="441960"/>
            </a:xfrm>
            <a:prstGeom prst="chevr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tags" Target="../tags/tag14.xml"/><Relationship Id="rId18" Type="http://schemas.openxmlformats.org/officeDocument/2006/relationships/tags" Target="../tags/tag19.xml"/><Relationship Id="rId3" Type="http://schemas.openxmlformats.org/officeDocument/2006/relationships/tags" Target="../tags/tag4.xml"/><Relationship Id="rId21" Type="http://schemas.openxmlformats.org/officeDocument/2006/relationships/slideLayout" Target="../slideLayouts/slideLayout1.xml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tags" Target="../tags/tag18.xml"/><Relationship Id="rId2" Type="http://schemas.openxmlformats.org/officeDocument/2006/relationships/tags" Target="../tags/tag3.xml"/><Relationship Id="rId16" Type="http://schemas.openxmlformats.org/officeDocument/2006/relationships/tags" Target="../tags/tag17.xml"/><Relationship Id="rId20" Type="http://schemas.openxmlformats.org/officeDocument/2006/relationships/tags" Target="../tags/tag21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5" Type="http://schemas.openxmlformats.org/officeDocument/2006/relationships/tags" Target="../tags/tag16.xml"/><Relationship Id="rId10" Type="http://schemas.openxmlformats.org/officeDocument/2006/relationships/tags" Target="../tags/tag11.xml"/><Relationship Id="rId19" Type="http://schemas.openxmlformats.org/officeDocument/2006/relationships/tags" Target="../tags/tag20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tags" Target="../tags/tag15.xml"/><Relationship Id="rId22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5" Type="http://schemas.openxmlformats.org/officeDocument/2006/relationships/image" Target="../media/image3.pn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稻壳儿智宇https://www.docer.com/works?userid=328340712" descr="背景图案&#10;&#10;描述已自动生成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稻壳儿智宇https://www.docer.com/works?userid=328340712"/>
          <p:cNvSpPr/>
          <p:nvPr/>
        </p:nvSpPr>
        <p:spPr>
          <a:xfrm>
            <a:off x="0" y="1052195"/>
            <a:ext cx="12192000" cy="3201035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1" name="稻壳儿智宇https://www.docer.com/works?userid=328340712"/>
          <p:cNvSpPr/>
          <p:nvPr/>
        </p:nvSpPr>
        <p:spPr>
          <a:xfrm>
            <a:off x="667385" y="2170849"/>
            <a:ext cx="10857230" cy="923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fontAlgn="base"/>
            <a:r>
              <a:rPr lang="zh-CN" altLang="en-US" sz="6000" b="1" i="0" dirty="0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rPr>
              <a:t>自动捡网球机器人</a:t>
            </a:r>
          </a:p>
        </p:txBody>
      </p:sp>
      <p:sp>
        <p:nvSpPr>
          <p:cNvPr id="32" name="稻壳儿智宇https://www.docer.com/works?userid=328340712"/>
          <p:cNvSpPr txBox="1"/>
          <p:nvPr/>
        </p:nvSpPr>
        <p:spPr>
          <a:xfrm>
            <a:off x="3194304" y="5098960"/>
            <a:ext cx="5803392" cy="76027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zh-CN"/>
            </a:defPPr>
            <a:lvl1pPr algn="dist" fontAlgn="base">
              <a:defRPr sz="1600" b="0" i="0">
                <a:solidFill>
                  <a:schemeClr val="accent5">
                    <a:lumMod val="50000"/>
                  </a:schemeClr>
                </a:solidFill>
                <a:effectLst/>
                <a:latin typeface="+mn-ea"/>
              </a:defRPr>
            </a:lvl1pPr>
          </a:lstStyle>
          <a:p>
            <a:pPr algn="ctr">
              <a:lnSpc>
                <a:spcPct val="130000"/>
              </a:lnSpc>
            </a:pPr>
            <a:r>
              <a:rPr lang="zh-CN" altLang="en-US" sz="2000" b="1" spc="3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参赛队伍</a:t>
            </a:r>
            <a:r>
              <a:rPr lang="en-US" altLang="zh-CN" sz="2000" b="1" spc="3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: </a:t>
            </a:r>
            <a:r>
              <a:rPr lang="zh-CN" altLang="en-US" sz="2000" b="1" spc="3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捞家族</a:t>
            </a:r>
            <a:endParaRPr lang="en-US" altLang="zh-CN" sz="2000" b="1" spc="3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  <a:p>
            <a:pPr algn="ctr">
              <a:lnSpc>
                <a:spcPct val="130000"/>
              </a:lnSpc>
            </a:pPr>
            <a:r>
              <a:rPr lang="zh-CN" altLang="en-US" sz="2000" b="1" spc="300" dirty="0">
                <a:solidFill>
                  <a:schemeClr val="tx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参赛成员：刘纬恒 张淑宝 李楚逢</a:t>
            </a:r>
            <a:endParaRPr lang="en-US" altLang="zh-CN" sz="2000" b="1" spc="300" dirty="0">
              <a:solidFill>
                <a:schemeClr val="tx1"/>
              </a:solidFill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稻壳儿智宇https://www.docer.com/works?userid=328340712" descr="背景图案&#10;&#10;描述已自动生成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9" name="稻壳儿智宇https://www.docer.com/works?userid=328340712" hidden="1"/>
          <p:cNvCxnSpPr/>
          <p:nvPr/>
        </p:nvCxnSpPr>
        <p:spPr>
          <a:xfrm flipH="1">
            <a:off x="613433" y="1680244"/>
            <a:ext cx="1096896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稻壳儿智宇https://www.docer.com/works?userid=328340712"/>
          <p:cNvSpPr/>
          <p:nvPr/>
        </p:nvSpPr>
        <p:spPr>
          <a:xfrm>
            <a:off x="0" y="0"/>
            <a:ext cx="12192000" cy="94234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稻壳儿智宇https://www.docer.com/works?userid=328340712"/>
          <p:cNvSpPr/>
          <p:nvPr/>
        </p:nvSpPr>
        <p:spPr>
          <a:xfrm>
            <a:off x="246380" y="121920"/>
            <a:ext cx="2236470" cy="45085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fontAlgn="base"/>
            <a:r>
              <a:rPr lang="zh-CN" altLang="en-US" sz="4400" b="1" i="0" dirty="0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rPr>
              <a:t>关键技术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840740" y="942220"/>
            <a:ext cx="11331146" cy="1906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训练环境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操作系统：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Windows 10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处理器：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Intel i3-10100F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显卡：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NVIDIA RTX 4060 8GB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框架：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PyTorch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+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Ultralytics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YOLOv8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优势：训练过程稳定，支持多轮迭代优化</a:t>
            </a:r>
            <a:r>
              <a:rPr lang="zh-CN" altLang="en-US" dirty="0"/>
              <a:t>。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0740" y="2920365"/>
            <a:ext cx="6582410" cy="37401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稻壳儿智宇https://www.docer.com/works?userid=328340712" descr="背景图案&#10;&#10;描述已自动生成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9" name="稻壳儿智宇https://www.docer.com/works?userid=328340712" hidden="1"/>
          <p:cNvCxnSpPr/>
          <p:nvPr/>
        </p:nvCxnSpPr>
        <p:spPr>
          <a:xfrm flipH="1">
            <a:off x="613433" y="1680244"/>
            <a:ext cx="1096896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稻壳儿智宇https://www.docer.com/works?userid=328340712"/>
          <p:cNvSpPr/>
          <p:nvPr/>
        </p:nvSpPr>
        <p:spPr>
          <a:xfrm>
            <a:off x="0" y="0"/>
            <a:ext cx="12192000" cy="94234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稻壳儿智宇https://www.docer.com/works?userid=328340712"/>
          <p:cNvSpPr/>
          <p:nvPr/>
        </p:nvSpPr>
        <p:spPr>
          <a:xfrm>
            <a:off x="246380" y="121920"/>
            <a:ext cx="2236470" cy="45085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fontAlgn="base"/>
            <a:r>
              <a:rPr lang="zh-CN" altLang="en-US" sz="4400" b="1" i="0" dirty="0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rPr>
              <a:t>关键技术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57200" y="1457960"/>
            <a:ext cx="4989195" cy="1353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  <a:cs typeface="+mj-ea"/>
              </a:rPr>
              <a:t>数据集</a:t>
            </a:r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  <a:cs typeface="+mj-ea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共计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830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张图像（原图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+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增强图）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  <a:cs typeface="+mn-ea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图像来源：真实网球场景拍摄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+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手工采集；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  <a:cs typeface="+mn-ea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标注方式：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YOLO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+mn-ea"/>
              </a:rPr>
              <a:t>格式（含边界框与类别标签）</a:t>
            </a:r>
            <a:r>
              <a:rPr lang="zh-CN" altLang="en-US" dirty="0">
                <a:latin typeface="+mn-ea"/>
                <a:cs typeface="+mn-ea"/>
              </a:rPr>
              <a:t>。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6699885" y="1596390"/>
            <a:ext cx="4626610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  <a:cs typeface="+mj-ea"/>
              </a:rPr>
              <a:t>数据增强</a:t>
            </a:r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  <a:cs typeface="+mj-ea"/>
            </a:endParaRPr>
          </a:p>
          <a:p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通过对图片的随机旋转、平移、亮度调整、翻转等，提高模型对不同光照、角度和背景的鲁棒性。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049905"/>
            <a:ext cx="5597525" cy="311086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1645" y="2893695"/>
            <a:ext cx="3990340" cy="35502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稻壳儿智宇https://www.docer.com/works?userid=328340712"/>
          <p:cNvSpPr>
            <a:spLocks noGrp="1"/>
          </p:cNvSpPr>
          <p:nvPr>
            <p:ph type="body" sz="quarter" idx="10"/>
          </p:nvPr>
        </p:nvSpPr>
        <p:spPr>
          <a:xfrm>
            <a:off x="5577841" y="1421591"/>
            <a:ext cx="1036320" cy="747395"/>
          </a:xfrm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 altLang="zh-CN">
                <a:latin typeface="+mn-lt"/>
                <a:ea typeface="+mn-ea"/>
                <a:cs typeface="+mn-ea"/>
                <a:sym typeface="+mn-lt"/>
              </a:rPr>
              <a:t>03</a:t>
            </a:r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9" name="稻壳儿智宇https://www.docer.com/works?userid=328340712"/>
          <p:cNvSpPr>
            <a:spLocks noGrp="1"/>
          </p:cNvSpPr>
          <p:nvPr>
            <p:ph type="body" sz="quarter" idx="12"/>
          </p:nvPr>
        </p:nvSpPr>
        <p:spPr>
          <a:xfrm>
            <a:off x="2608162" y="2967335"/>
            <a:ext cx="6975676" cy="92329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zh-CN" altLang="en-US" dirty="0">
                <a:latin typeface="Times New Roman" panose="02020603050405020304" charset="0"/>
                <a:ea typeface="+mn-ea"/>
                <a:cs typeface="Times New Roman" panose="02020603050405020304" charset="0"/>
                <a:sym typeface="+mn-lt"/>
              </a:rPr>
              <a:t>模型优化</a:t>
            </a:r>
            <a:endParaRPr dirty="0">
              <a:latin typeface="Times New Roman" panose="02020603050405020304" charset="0"/>
              <a:ea typeface="+mn-ea"/>
              <a:cs typeface="Times New Roman" panose="0202060305040502030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稻壳儿智宇https://www.docer.com/works?userid=328340712" descr="背景图案&#10;&#10;描述已自动生成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9" name="稻壳儿智宇https://www.docer.com/works?userid=328340712" hidden="1"/>
          <p:cNvCxnSpPr/>
          <p:nvPr/>
        </p:nvCxnSpPr>
        <p:spPr>
          <a:xfrm flipH="1">
            <a:off x="613433" y="1680244"/>
            <a:ext cx="1096896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246380" y="1017905"/>
            <a:ext cx="1127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算法优化</a:t>
            </a:r>
            <a:r>
              <a:rPr lang="en-US" altLang="zh-CN" sz="28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——</a:t>
            </a: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引入 </a:t>
            </a:r>
            <a:r>
              <a:rPr lang="en-US" altLang="zh-CN" sz="2800" b="1" dirty="0" err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DIoU</a:t>
            </a:r>
            <a:r>
              <a:rPr lang="en-US" altLang="zh-CN" sz="28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损失函数</a:t>
            </a:r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稻壳儿智宇https://www.docer.com/works?userid=328340712"/>
          <p:cNvSpPr/>
          <p:nvPr/>
        </p:nvSpPr>
        <p:spPr>
          <a:xfrm>
            <a:off x="0" y="0"/>
            <a:ext cx="12192000" cy="94234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稻壳儿智宇https://www.docer.com/works?userid=328340712"/>
          <p:cNvSpPr/>
          <p:nvPr/>
        </p:nvSpPr>
        <p:spPr>
          <a:xfrm>
            <a:off x="246380" y="121920"/>
            <a:ext cx="2236470" cy="45085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fontAlgn="base"/>
            <a:r>
              <a:rPr lang="zh-CN" altLang="en-US" sz="4400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模型优化</a:t>
            </a:r>
            <a:endParaRPr lang="zh-CN" altLang="en-US" sz="4400" b="1" i="0" dirty="0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88620" y="1601470"/>
            <a:ext cx="8665210" cy="5067300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优化目的</a:t>
            </a:r>
          </a:p>
          <a:p>
            <a:pPr indent="45720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提高目标定位精度、加快模型收敛速度、替代默认的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CIoU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损失函数。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DIoU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Distance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IoU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）在计算回归损失时，不仅考虑框重叠度，还引入预测框与真实框中心点之间距离；</a:t>
            </a: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实现方式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1895" y="3812540"/>
            <a:ext cx="7380605" cy="29089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稻壳儿智宇https://www.docer.com/works?userid=328340712" descr="背景图案&#10;&#10;描述已自动生成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9" name="稻壳儿智宇https://www.docer.com/works?userid=328340712" hidden="1"/>
          <p:cNvCxnSpPr/>
          <p:nvPr/>
        </p:nvCxnSpPr>
        <p:spPr>
          <a:xfrm flipH="1">
            <a:off x="613433" y="1680244"/>
            <a:ext cx="1096896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246380" y="1017905"/>
            <a:ext cx="1127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  <a:cs typeface="+mj-ea"/>
              </a:rPr>
              <a:t>结构优化 </a:t>
            </a:r>
            <a:r>
              <a:rPr lang="en-US" altLang="zh-CN" sz="2800" b="1" dirty="0">
                <a:latin typeface="宋体" panose="02010600030101010101" pitchFamily="2" charset="-122"/>
                <a:ea typeface="宋体" panose="02010600030101010101" pitchFamily="2" charset="-122"/>
                <a:cs typeface="+mj-ea"/>
              </a:rPr>
              <a:t>- </a:t>
            </a: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  <a:cs typeface="+mj-ea"/>
              </a:rPr>
              <a:t>引入 </a:t>
            </a:r>
            <a:r>
              <a:rPr lang="en-US" altLang="zh-CN" sz="2800" b="1" dirty="0">
                <a:latin typeface="宋体" panose="02010600030101010101" pitchFamily="2" charset="-122"/>
                <a:ea typeface="宋体" panose="02010600030101010101" pitchFamily="2" charset="-122"/>
                <a:cs typeface="+mj-ea"/>
              </a:rPr>
              <a:t>P2 </a:t>
            </a: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  <a:cs typeface="+mj-ea"/>
              </a:rPr>
              <a:t>输出分支</a:t>
            </a:r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  <a:cs typeface="+mj-ea"/>
            </a:endParaRPr>
          </a:p>
        </p:txBody>
      </p:sp>
      <p:sp>
        <p:nvSpPr>
          <p:cNvPr id="3" name="稻壳儿智宇https://www.docer.com/works?userid=328340712"/>
          <p:cNvSpPr/>
          <p:nvPr/>
        </p:nvSpPr>
        <p:spPr>
          <a:xfrm>
            <a:off x="0" y="0"/>
            <a:ext cx="12192000" cy="94234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稻壳儿智宇https://www.docer.com/works?userid=328340712"/>
          <p:cNvSpPr/>
          <p:nvPr/>
        </p:nvSpPr>
        <p:spPr>
          <a:xfrm>
            <a:off x="246380" y="121920"/>
            <a:ext cx="2236470" cy="45085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fontAlgn="base"/>
            <a:r>
              <a:rPr lang="zh-CN" altLang="en-US" sz="4400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模型优化</a:t>
            </a:r>
            <a:endParaRPr lang="zh-CN" altLang="en-US" sz="4400" b="1" i="0" dirty="0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3090" y="1776730"/>
            <a:ext cx="10033635" cy="405447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优化目的</a:t>
            </a:r>
          </a:p>
          <a:p>
            <a:pPr indent="457200" fontAlgn="auto"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解决网球目标小、特征易丢失的问题，提高对小尺寸目标的检测精度。</a:t>
            </a: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实现方式</a:t>
            </a:r>
            <a:endParaRPr lang="zh-CN" alt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indent="457200" fontAlgn="auto"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在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YOLOv8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原架构基础上添加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P2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（下采样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4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倍）输出分支，使用上采样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+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Concat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+ C2f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模块构建轻量级小目标检测路径，新增分支与原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P3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P4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、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P5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分支融合，整体增强检测能力。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endParaRPr lang="zh-CN" altLang="en-US" dirty="0"/>
          </a:p>
          <a:p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4590" y="3999865"/>
            <a:ext cx="9440545" cy="15906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稻壳儿智宇https://www.docer.com/works?userid=328340712" descr="背景图案&#10;&#10;描述已自动生成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9" name="稻壳儿智宇https://www.docer.com/works?userid=328340712" hidden="1"/>
          <p:cNvCxnSpPr/>
          <p:nvPr/>
        </p:nvCxnSpPr>
        <p:spPr>
          <a:xfrm flipH="1">
            <a:off x="613433" y="1680244"/>
            <a:ext cx="1096896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246380" y="1005205"/>
            <a:ext cx="11277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>
              <a:buFont typeface="Arial" panose="020B0604020202020204" pitchFamily="34" charset="0"/>
              <a:buNone/>
            </a:pP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</a:rPr>
              <a:t>训练策略优化</a:t>
            </a:r>
            <a:endParaRPr lang="en-US" altLang="zh-CN" sz="2800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" name="稻壳儿智宇https://www.docer.com/works?userid=328340712"/>
          <p:cNvSpPr/>
          <p:nvPr/>
        </p:nvSpPr>
        <p:spPr>
          <a:xfrm>
            <a:off x="0" y="0"/>
            <a:ext cx="12192000" cy="94234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稻壳儿智宇https://www.docer.com/works?userid=328340712"/>
          <p:cNvSpPr/>
          <p:nvPr/>
        </p:nvSpPr>
        <p:spPr>
          <a:xfrm>
            <a:off x="246380" y="121920"/>
            <a:ext cx="2236470" cy="45085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fontAlgn="base"/>
            <a:r>
              <a:rPr lang="zh-CN" altLang="en-US" sz="4400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模型优化</a:t>
            </a:r>
            <a:endParaRPr lang="zh-CN" altLang="en-US" sz="4400" b="1" i="0" dirty="0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3090" y="1503680"/>
            <a:ext cx="11038840" cy="448119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优化目的</a:t>
            </a:r>
          </a:p>
          <a:p>
            <a:pPr fontAlgn="auto"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多尺度训练策略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使用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[512, 736]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范围内随机尺寸图像训练，增强模型尺度适应能力。</a:t>
            </a:r>
          </a:p>
          <a:p>
            <a:pPr fontAlgn="auto"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数据增强方法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启用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Copy-Paste(0.3), Mosaic(0.8),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MixUp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(0.2)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；增加复杂背景模拟、遮挡扰动和图像风格变换，提升泛化能力。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损失函数与优化器调参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: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使用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AdamW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优化器；设置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label_smoothing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=0.05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，抑制过拟合；增强对目标边界和小目标的关注度。</a:t>
            </a: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实现方式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fontAlgn="auto">
              <a:lnSpc>
                <a:spcPct val="150000"/>
              </a:lnSpc>
            </a:pP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8753" y="4052887"/>
            <a:ext cx="5513705" cy="26028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稻壳儿智宇https://www.docer.com/works?userid=328340712"/>
          <p:cNvSpPr>
            <a:spLocks noGrp="1"/>
          </p:cNvSpPr>
          <p:nvPr>
            <p:ph type="body" sz="quarter" idx="10"/>
          </p:nvPr>
        </p:nvSpPr>
        <p:spPr>
          <a:xfrm>
            <a:off x="5577841" y="1421591"/>
            <a:ext cx="1036320" cy="747395"/>
          </a:xfrm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 altLang="zh-CN">
                <a:latin typeface="+mn-lt"/>
                <a:ea typeface="+mn-ea"/>
                <a:cs typeface="+mn-ea"/>
                <a:sym typeface="+mn-lt"/>
              </a:rPr>
              <a:t>04</a:t>
            </a:r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9" name="稻壳儿智宇https://www.docer.com/works?userid=328340712"/>
          <p:cNvSpPr>
            <a:spLocks noGrp="1"/>
          </p:cNvSpPr>
          <p:nvPr>
            <p:ph type="body" sz="quarter" idx="12"/>
          </p:nvPr>
        </p:nvSpPr>
        <p:spPr>
          <a:xfrm>
            <a:off x="2608162" y="2967335"/>
            <a:ext cx="6975676" cy="92329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zh-CN" altLang="en-US" dirty="0">
                <a:latin typeface="Times New Roman" panose="02020603050405020304" charset="0"/>
                <a:ea typeface="+mn-ea"/>
                <a:cs typeface="Times New Roman" panose="02020603050405020304" charset="0"/>
                <a:sym typeface="+mn-lt"/>
              </a:rPr>
              <a:t>实验结果</a:t>
            </a:r>
            <a:endParaRPr dirty="0">
              <a:latin typeface="Times New Roman" panose="02020603050405020304" charset="0"/>
              <a:ea typeface="+mn-ea"/>
              <a:cs typeface="Times New Roman" panose="0202060305040502030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稻壳儿智宇https://www.docer.com/works?userid=328340712" descr="背景图案&#10;&#10;描述已自动生成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9" name="稻壳儿智宇https://www.docer.com/works?userid=328340712" hidden="1"/>
          <p:cNvCxnSpPr/>
          <p:nvPr/>
        </p:nvCxnSpPr>
        <p:spPr>
          <a:xfrm flipH="1">
            <a:off x="613433" y="1680244"/>
            <a:ext cx="1096896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457200" y="5055870"/>
            <a:ext cx="11277600" cy="165544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训练损失：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box_loss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cls_loss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dfl_loss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均呈下降趋势，但下降速度较慢，且最终仍处于较高水平。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指标评估：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precision(B)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波动极大，存在明显不稳定问题，说明模型对正负样本判别能力较弱，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recall(B)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在初期快速增长后趋于平缓，最终达到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0.48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，漏检率较高。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验证损失：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验证集损失下降明显慢于训练集，存在过拟合风险，说明模型泛化能力不足。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mAP 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表现：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mAP50(B)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稳定在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0.48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左右，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mAP50-95(B)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最高约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0.41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，整体检测准确率不高。</a:t>
            </a:r>
          </a:p>
        </p:txBody>
      </p:sp>
      <p:sp>
        <p:nvSpPr>
          <p:cNvPr id="3" name="稻壳儿智宇https://www.docer.com/works?userid=328340712"/>
          <p:cNvSpPr/>
          <p:nvPr/>
        </p:nvSpPr>
        <p:spPr>
          <a:xfrm>
            <a:off x="0" y="0"/>
            <a:ext cx="12192000" cy="94234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稻壳儿智宇https://www.docer.com/works?userid=328340712"/>
          <p:cNvSpPr/>
          <p:nvPr/>
        </p:nvSpPr>
        <p:spPr>
          <a:xfrm>
            <a:off x="246380" y="121920"/>
            <a:ext cx="8344535" cy="73787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fontAlgn="base"/>
            <a:r>
              <a:rPr lang="zh-CN" altLang="en-US" sz="4400" b="1" dirty="0">
                <a:solidFill>
                  <a:schemeClr val="bg1"/>
                </a:solidFill>
              </a:rPr>
              <a:t>训练过程指标曲线（优化前）</a:t>
            </a:r>
            <a:endParaRPr lang="zh-CN" altLang="en-US" sz="4400" b="1" i="0" dirty="0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0225" y="1038225"/>
            <a:ext cx="8036560" cy="40182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稻壳儿智宇https://www.docer.com/works?userid=328340712" descr="背景图案&#10;&#10;描述已自动生成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20700" y="4606925"/>
            <a:ext cx="11277600" cy="83121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训练损失：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box_loss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cls_loss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dfl_loss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均快速下降至极低值，表明模型在定位和分类上的误差显著减少；平滑曲线显示训练过程稳定，收敛效果理想。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指标评估：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precision(B)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recall(B)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均迅速提升并稳定在接近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1.0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的高值；精度与召回均衡，说明模型基本消除了漏检与误报。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验证损失：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验证集损失与训练集保持一致，波动小，泛化能力优异。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mAP 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指标：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mAP50(B)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稳定在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0.99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左右；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mAP50-95(B)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上升至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0.8032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，表明模型在多尺度、多目标情况下也具备较高检测准确率。</a:t>
            </a:r>
          </a:p>
        </p:txBody>
      </p:sp>
      <p:sp>
        <p:nvSpPr>
          <p:cNvPr id="3" name="稻壳儿智宇https://www.docer.com/works?userid=328340712"/>
          <p:cNvSpPr/>
          <p:nvPr/>
        </p:nvSpPr>
        <p:spPr>
          <a:xfrm>
            <a:off x="0" y="0"/>
            <a:ext cx="12192000" cy="94234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稻壳儿智宇https://www.docer.com/works?userid=328340712"/>
          <p:cNvSpPr/>
          <p:nvPr/>
        </p:nvSpPr>
        <p:spPr>
          <a:xfrm>
            <a:off x="246380" y="121920"/>
            <a:ext cx="8375650" cy="68389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fontAlgn="base"/>
            <a:r>
              <a:rPr lang="zh-CN" altLang="en-US" sz="4400" b="1" dirty="0">
                <a:solidFill>
                  <a:schemeClr val="bg1"/>
                </a:solidFill>
              </a:rPr>
              <a:t>训练过程指标曲线（优化后）</a:t>
            </a:r>
            <a:endParaRPr lang="zh-CN" altLang="en-US" sz="4400" b="1" i="0" dirty="0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360930" y="942340"/>
            <a:ext cx="7329170" cy="3664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稻壳儿智宇https://www.docer.com/works?userid=328340712" descr="背景图案&#10;&#10;描述已自动生成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9" name="稻壳儿智宇https://www.docer.com/works?userid=328340712" hidden="1"/>
          <p:cNvCxnSpPr/>
          <p:nvPr/>
        </p:nvCxnSpPr>
        <p:spPr>
          <a:xfrm flipH="1">
            <a:off x="613433" y="1680244"/>
            <a:ext cx="1096896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稻壳儿智宇https://www.docer.com/works?userid=328340712"/>
          <p:cNvSpPr/>
          <p:nvPr/>
        </p:nvSpPr>
        <p:spPr>
          <a:xfrm>
            <a:off x="0" y="0"/>
            <a:ext cx="12192000" cy="94234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稻壳儿智宇https://www.docer.com/works?userid=328340712"/>
          <p:cNvSpPr/>
          <p:nvPr/>
        </p:nvSpPr>
        <p:spPr>
          <a:xfrm>
            <a:off x="246380" y="121920"/>
            <a:ext cx="2236470" cy="45085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fontAlgn="base"/>
            <a:r>
              <a:rPr lang="zh-CN" altLang="en-US" sz="4400" b="1" dirty="0">
                <a:solidFill>
                  <a:schemeClr val="bg1"/>
                </a:solidFill>
              </a:rPr>
              <a:t>混淆矩阵</a:t>
            </a:r>
            <a:endParaRPr lang="zh-CN" altLang="en-US" sz="4400" b="1" i="0" dirty="0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3124" y="4846166"/>
            <a:ext cx="11071654" cy="1614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Confusion Matrix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解读</a:t>
            </a:r>
          </a:p>
          <a:p>
            <a:pPr indent="457200" fontAlgn="auto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网球类别（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item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）预测准确率高，真阳性（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TP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）比例大，假阳性（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FP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）和假阴性（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FN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）占比小，误检率低，表现出良好的分类稳定性与泛化能力。</a:t>
            </a:r>
          </a:p>
          <a:p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125470" y="1043305"/>
            <a:ext cx="5597525" cy="36899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稻壳儿智宇https://www.docer.com/works?userid=328340712" descr="背景图案&#10;&#10;描述已自动生成"/>
          <p:cNvPicPr>
            <a:picLocks noChangeAspect="1"/>
          </p:cNvPicPr>
          <p:nvPr/>
        </p:nvPicPr>
        <p:blipFill>
          <a:blip r:embed="rId22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稻壳儿智宇https://www.docer.com/works?userid=328340712"/>
          <p:cNvSpPr/>
          <p:nvPr/>
        </p:nvSpPr>
        <p:spPr>
          <a:xfrm>
            <a:off x="0" y="0"/>
            <a:ext cx="12192000" cy="1927285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0" name="稻壳儿智宇https://www.docer.com/works?userid=328340712"/>
          <p:cNvSpPr/>
          <p:nvPr/>
        </p:nvSpPr>
        <p:spPr>
          <a:xfrm>
            <a:off x="635713" y="598035"/>
            <a:ext cx="2910376" cy="6769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fontAlgn="base"/>
            <a:r>
              <a:rPr lang="zh-CN" altLang="en-US" sz="4400" b="1" i="0" dirty="0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rPr>
              <a:t>介绍内容</a:t>
            </a:r>
          </a:p>
        </p:txBody>
      </p:sp>
      <p:sp>
        <p:nvSpPr>
          <p:cNvPr id="15" name="稻壳儿智宇https://www.docer.com/works?userid=328340712"/>
          <p:cNvSpPr/>
          <p:nvPr>
            <p:custDataLst>
              <p:tags r:id="rId1"/>
            </p:custDataLst>
          </p:nvPr>
        </p:nvSpPr>
        <p:spPr>
          <a:xfrm>
            <a:off x="9050208" y="2558296"/>
            <a:ext cx="2532192" cy="2947644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2F2F2">
                  <a:alpha val="50000"/>
                </a:srgbClr>
              </a:gs>
              <a:gs pos="100000">
                <a:srgbClr val="F2F2F2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1" name="稻壳儿智宇https://www.docer.com/works?userid=328340712"/>
          <p:cNvSpPr/>
          <p:nvPr>
            <p:custDataLst>
              <p:tags r:id="rId2"/>
            </p:custDataLst>
          </p:nvPr>
        </p:nvSpPr>
        <p:spPr>
          <a:xfrm rot="2700000">
            <a:off x="10070063" y="3153113"/>
            <a:ext cx="492482" cy="492482"/>
          </a:xfrm>
          <a:prstGeom prst="round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7" name="稻壳儿智宇https://www.docer.com/works?userid=328340712"/>
          <p:cNvSpPr/>
          <p:nvPr>
            <p:custDataLst>
              <p:tags r:id="rId3"/>
            </p:custDataLst>
          </p:nvPr>
        </p:nvSpPr>
        <p:spPr>
          <a:xfrm rot="2700000">
            <a:off x="9970921" y="3053971"/>
            <a:ext cx="690766" cy="690766"/>
          </a:xfrm>
          <a:prstGeom prst="roundRect">
            <a:avLst/>
          </a:prstGeom>
          <a:noFill/>
          <a:ln w="12700" cap="flat" cmpd="sng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9" name="稻壳儿智宇https://www.docer.com/works?userid=328340712"/>
          <p:cNvSpPr/>
          <p:nvPr>
            <p:custDataLst>
              <p:tags r:id="rId4"/>
            </p:custDataLst>
          </p:nvPr>
        </p:nvSpPr>
        <p:spPr>
          <a:xfrm>
            <a:off x="9995873" y="3162290"/>
            <a:ext cx="640862" cy="474128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000">
                <a:solidFill>
                  <a:schemeClr val="bg1"/>
                </a:solidFill>
                <a:cs typeface="+mn-ea"/>
                <a:sym typeface="+mn-lt"/>
              </a:rPr>
              <a:t>04</a:t>
            </a:r>
            <a:endParaRPr lang="zh-CN" altLang="en-US" sz="20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7" name="稻壳儿智宇https://www.docer.com/works?userid=328340712"/>
          <p:cNvSpPr txBox="1"/>
          <p:nvPr>
            <p:custDataLst>
              <p:tags r:id="rId5"/>
            </p:custDataLst>
          </p:nvPr>
        </p:nvSpPr>
        <p:spPr>
          <a:xfrm>
            <a:off x="8997143" y="4115614"/>
            <a:ext cx="263065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200" dirty="0">
                <a:latin typeface="Times New Roman" panose="02020603050405020304" charset="0"/>
                <a:cs typeface="Times New Roman" panose="02020603050405020304" charset="0"/>
                <a:sym typeface="+mn-lt"/>
              </a:rPr>
              <a:t>实验结果</a:t>
            </a:r>
          </a:p>
        </p:txBody>
      </p:sp>
      <p:sp>
        <p:nvSpPr>
          <p:cNvPr id="13" name="稻壳儿智宇https://www.docer.com/works?userid=328340712"/>
          <p:cNvSpPr/>
          <p:nvPr>
            <p:custDataLst>
              <p:tags r:id="rId6"/>
            </p:custDataLst>
          </p:nvPr>
        </p:nvSpPr>
        <p:spPr>
          <a:xfrm>
            <a:off x="3425691" y="2558296"/>
            <a:ext cx="2532192" cy="2947644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2F2F2">
                  <a:alpha val="50000"/>
                </a:srgbClr>
              </a:gs>
              <a:gs pos="100000">
                <a:srgbClr val="F2F2F2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0" name="稻壳儿智宇https://www.docer.com/works?userid=328340712"/>
          <p:cNvSpPr/>
          <p:nvPr>
            <p:custDataLst>
              <p:tags r:id="rId7"/>
            </p:custDataLst>
          </p:nvPr>
        </p:nvSpPr>
        <p:spPr>
          <a:xfrm rot="2700000">
            <a:off x="4432918" y="3153113"/>
            <a:ext cx="492482" cy="492482"/>
          </a:xfrm>
          <a:prstGeom prst="round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cs typeface="+mn-ea"/>
              <a:sym typeface="+mn-lt"/>
            </a:endParaRPr>
          </a:p>
        </p:txBody>
      </p:sp>
      <p:sp>
        <p:nvSpPr>
          <p:cNvPr id="50" name="稻壳儿智宇https://www.docer.com/works?userid=328340712"/>
          <p:cNvSpPr/>
          <p:nvPr>
            <p:custDataLst>
              <p:tags r:id="rId8"/>
            </p:custDataLst>
          </p:nvPr>
        </p:nvSpPr>
        <p:spPr>
          <a:xfrm rot="2700000">
            <a:off x="4333776" y="3053971"/>
            <a:ext cx="690766" cy="690766"/>
          </a:xfrm>
          <a:prstGeom prst="roundRect">
            <a:avLst/>
          </a:prstGeom>
          <a:noFill/>
          <a:ln w="12700" cap="flat" cmpd="sng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cs typeface="+mn-ea"/>
              <a:sym typeface="+mn-lt"/>
            </a:endParaRPr>
          </a:p>
        </p:txBody>
      </p:sp>
      <p:sp>
        <p:nvSpPr>
          <p:cNvPr id="52" name="稻壳儿智宇https://www.docer.com/works?userid=328340712"/>
          <p:cNvSpPr/>
          <p:nvPr>
            <p:custDataLst>
              <p:tags r:id="rId9"/>
            </p:custDataLst>
          </p:nvPr>
        </p:nvSpPr>
        <p:spPr>
          <a:xfrm>
            <a:off x="4358728" y="3162290"/>
            <a:ext cx="640862" cy="474128"/>
          </a:xfrm>
          <a:prstGeom prst="round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00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20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1" name="稻壳儿智宇https://www.docer.com/works?userid=328340712"/>
          <p:cNvSpPr txBox="1"/>
          <p:nvPr>
            <p:custDataLst>
              <p:tags r:id="rId10"/>
            </p:custDataLst>
          </p:nvPr>
        </p:nvSpPr>
        <p:spPr>
          <a:xfrm>
            <a:off x="3376459" y="4115614"/>
            <a:ext cx="263065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200" dirty="0">
                <a:latin typeface="Times New Roman" panose="02020603050405020304" charset="0"/>
                <a:cs typeface="Times New Roman" panose="02020603050405020304" charset="0"/>
                <a:sym typeface="+mn-lt"/>
              </a:rPr>
              <a:t>关键技术</a:t>
            </a:r>
          </a:p>
        </p:txBody>
      </p:sp>
      <p:sp>
        <p:nvSpPr>
          <p:cNvPr id="14" name="稻壳儿智宇https://www.docer.com/works?userid=328340712"/>
          <p:cNvSpPr/>
          <p:nvPr>
            <p:custDataLst>
              <p:tags r:id="rId11"/>
            </p:custDataLst>
          </p:nvPr>
        </p:nvSpPr>
        <p:spPr>
          <a:xfrm>
            <a:off x="6237949" y="2558296"/>
            <a:ext cx="2532192" cy="2947644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2F2F2">
                  <a:alpha val="50000"/>
                </a:srgbClr>
              </a:gs>
              <a:gs pos="100000">
                <a:srgbClr val="F2F2F2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62" name="稻壳儿智宇https://www.docer.com/works?userid=328340712"/>
          <p:cNvSpPr/>
          <p:nvPr>
            <p:custDataLst>
              <p:tags r:id="rId12"/>
            </p:custDataLst>
          </p:nvPr>
        </p:nvSpPr>
        <p:spPr>
          <a:xfrm rot="2700000">
            <a:off x="7251489" y="3153113"/>
            <a:ext cx="492482" cy="492482"/>
          </a:xfrm>
          <a:prstGeom prst="round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cs typeface="+mn-ea"/>
              <a:sym typeface="+mn-lt"/>
            </a:endParaRPr>
          </a:p>
        </p:txBody>
      </p:sp>
      <p:sp>
        <p:nvSpPr>
          <p:cNvPr id="53" name="稻壳儿智宇https://www.docer.com/works?userid=328340712"/>
          <p:cNvSpPr/>
          <p:nvPr>
            <p:custDataLst>
              <p:tags r:id="rId13"/>
            </p:custDataLst>
          </p:nvPr>
        </p:nvSpPr>
        <p:spPr>
          <a:xfrm rot="2700000">
            <a:off x="7152347" y="3053971"/>
            <a:ext cx="690766" cy="690766"/>
          </a:xfrm>
          <a:prstGeom prst="roundRect">
            <a:avLst/>
          </a:prstGeom>
          <a:noFill/>
          <a:ln w="12700" cap="flat" cmpd="sng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cs typeface="+mn-ea"/>
              <a:sym typeface="+mn-lt"/>
            </a:endParaRPr>
          </a:p>
        </p:txBody>
      </p:sp>
      <p:sp>
        <p:nvSpPr>
          <p:cNvPr id="55" name="稻壳儿智宇https://www.docer.com/works?userid=328340712"/>
          <p:cNvSpPr/>
          <p:nvPr>
            <p:custDataLst>
              <p:tags r:id="rId14"/>
            </p:custDataLst>
          </p:nvPr>
        </p:nvSpPr>
        <p:spPr>
          <a:xfrm>
            <a:off x="7177299" y="3162290"/>
            <a:ext cx="640862" cy="474128"/>
          </a:xfrm>
          <a:prstGeom prst="round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00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zh-CN" altLang="en-US" sz="20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4" name="稻壳儿智宇https://www.docer.com/works?userid=328340712"/>
          <p:cNvSpPr txBox="1"/>
          <p:nvPr>
            <p:custDataLst>
              <p:tags r:id="rId15"/>
            </p:custDataLst>
          </p:nvPr>
        </p:nvSpPr>
        <p:spPr>
          <a:xfrm>
            <a:off x="6205227" y="4115614"/>
            <a:ext cx="263065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200" dirty="0">
                <a:latin typeface="Times New Roman" panose="02020603050405020304" charset="0"/>
                <a:cs typeface="Times New Roman" panose="02020603050405020304" charset="0"/>
                <a:sym typeface="+mn-lt"/>
              </a:rPr>
              <a:t>模型优化</a:t>
            </a:r>
          </a:p>
        </p:txBody>
      </p:sp>
      <p:sp>
        <p:nvSpPr>
          <p:cNvPr id="12" name="稻壳儿智宇https://www.docer.com/works?userid=328340712"/>
          <p:cNvSpPr/>
          <p:nvPr>
            <p:custDataLst>
              <p:tags r:id="rId16"/>
            </p:custDataLst>
          </p:nvPr>
        </p:nvSpPr>
        <p:spPr>
          <a:xfrm>
            <a:off x="613433" y="2558296"/>
            <a:ext cx="2532192" cy="2947644"/>
          </a:xfrm>
          <a:prstGeom prst="roundRect">
            <a:avLst>
              <a:gd name="adj" fmla="val 0"/>
            </a:avLst>
          </a:prstGeom>
          <a:gradFill flip="none" rotWithShape="1">
            <a:gsLst>
              <a:gs pos="0">
                <a:srgbClr val="F2F2F2">
                  <a:alpha val="50000"/>
                </a:srgbClr>
              </a:gs>
              <a:gs pos="100000">
                <a:srgbClr val="F2F2F2">
                  <a:alpha val="0"/>
                </a:srgbClr>
              </a:gs>
            </a:gsLst>
            <a:lin ang="5400000" scaled="1"/>
            <a:tileRect/>
          </a:gradFill>
          <a:ln w="12700" cap="flat" cmpd="sng" algn="ctr">
            <a:gradFill>
              <a:gsLst>
                <a:gs pos="0">
                  <a:schemeClr val="bg1">
                    <a:lumMod val="8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9" name="稻壳儿智宇https://www.docer.com/works?userid=328340712"/>
          <p:cNvSpPr/>
          <p:nvPr>
            <p:custDataLst>
              <p:tags r:id="rId17"/>
            </p:custDataLst>
          </p:nvPr>
        </p:nvSpPr>
        <p:spPr>
          <a:xfrm rot="2700000">
            <a:off x="1614346" y="3153113"/>
            <a:ext cx="492482" cy="492482"/>
          </a:xfrm>
          <a:prstGeom prst="round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cs typeface="+mn-ea"/>
              <a:sym typeface="+mn-lt"/>
            </a:endParaRPr>
          </a:p>
        </p:txBody>
      </p:sp>
      <p:sp>
        <p:nvSpPr>
          <p:cNvPr id="56" name="稻壳儿智宇https://www.docer.com/works?userid=328340712"/>
          <p:cNvSpPr/>
          <p:nvPr>
            <p:custDataLst>
              <p:tags r:id="rId18"/>
            </p:custDataLst>
          </p:nvPr>
        </p:nvSpPr>
        <p:spPr>
          <a:xfrm rot="2700000">
            <a:off x="1515204" y="3053971"/>
            <a:ext cx="690766" cy="690766"/>
          </a:xfrm>
          <a:prstGeom prst="roundRect">
            <a:avLst/>
          </a:prstGeom>
          <a:noFill/>
          <a:ln w="12700" cap="flat" cmpd="sng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00">
              <a:cs typeface="+mn-ea"/>
              <a:sym typeface="+mn-lt"/>
            </a:endParaRPr>
          </a:p>
        </p:txBody>
      </p:sp>
      <p:sp>
        <p:nvSpPr>
          <p:cNvPr id="58" name="稻壳儿智宇https://www.docer.com/works?userid=328340712"/>
          <p:cNvSpPr/>
          <p:nvPr>
            <p:custDataLst>
              <p:tags r:id="rId19"/>
            </p:custDataLst>
          </p:nvPr>
        </p:nvSpPr>
        <p:spPr>
          <a:xfrm>
            <a:off x="1540156" y="3162290"/>
            <a:ext cx="640862" cy="474128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sz="200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200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8" name="稻壳儿智宇https://www.docer.com/works?userid=328340712"/>
          <p:cNvSpPr txBox="1"/>
          <p:nvPr>
            <p:custDataLst>
              <p:tags r:id="rId20"/>
            </p:custDataLst>
          </p:nvPr>
        </p:nvSpPr>
        <p:spPr>
          <a:xfrm>
            <a:off x="564201" y="4115614"/>
            <a:ext cx="2630656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spc="200" dirty="0">
                <a:latin typeface="Times New Roman" panose="02020603050405020304" charset="0"/>
                <a:cs typeface="Times New Roman" panose="02020603050405020304" charset="0"/>
                <a:sym typeface="+mn-lt"/>
              </a:rPr>
              <a:t>项目简介</a:t>
            </a:r>
          </a:p>
        </p:txBody>
      </p:sp>
      <p:cxnSp>
        <p:nvCxnSpPr>
          <p:cNvPr id="19" name="稻壳儿智宇https://www.docer.com/works?userid=328340712" hidden="1"/>
          <p:cNvCxnSpPr/>
          <p:nvPr/>
        </p:nvCxnSpPr>
        <p:spPr>
          <a:xfrm flipH="1">
            <a:off x="613433" y="1680244"/>
            <a:ext cx="1096896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稻壳儿智宇https://www.docer.com/works?userid=328340712" descr="背景图案&#10;&#10;描述已自动生成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9" name="稻壳儿智宇https://www.docer.com/works?userid=328340712" hidden="1"/>
          <p:cNvCxnSpPr/>
          <p:nvPr/>
        </p:nvCxnSpPr>
        <p:spPr>
          <a:xfrm flipH="1">
            <a:off x="613433" y="1680244"/>
            <a:ext cx="1096896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393700" y="5047683"/>
            <a:ext cx="11277600" cy="1337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分析要点</a:t>
            </a:r>
          </a:p>
          <a:p>
            <a:pPr indent="457200" fontAlgn="auto"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在置信度为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0.58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左右时，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F1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值最高（≈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0.96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），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Precision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与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Recall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达到平衡，推荐作为检测阈值，说明合理的阈值选择可提高后续部署时的模型实用性与鲁棒性。</a:t>
            </a:r>
          </a:p>
        </p:txBody>
      </p:sp>
      <p:sp>
        <p:nvSpPr>
          <p:cNvPr id="3" name="稻壳儿智宇https://www.docer.com/works?userid=328340712"/>
          <p:cNvSpPr/>
          <p:nvPr/>
        </p:nvSpPr>
        <p:spPr>
          <a:xfrm>
            <a:off x="0" y="0"/>
            <a:ext cx="12192000" cy="94234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924810" y="1150620"/>
            <a:ext cx="6031865" cy="378142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文本框 5"/>
          <p:cNvSpPr txBox="1"/>
          <p:nvPr/>
        </p:nvSpPr>
        <p:spPr>
          <a:xfrm>
            <a:off x="110490" y="104775"/>
            <a:ext cx="85502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>
                <a:solidFill>
                  <a:schemeClr val="bg1"/>
                </a:solidFill>
                <a:highlight>
                  <a:srgbClr val="000000">
                    <a:alpha val="0"/>
                  </a:srgbClr>
                </a:highlight>
                <a:latin typeface="+mj-ea"/>
                <a:ea typeface="+mj-ea"/>
                <a:cs typeface="+mj-ea"/>
              </a:rPr>
              <a:t>F1-Confidence </a:t>
            </a:r>
            <a:r>
              <a:rPr lang="zh-CN" altLang="en-US" sz="4400" b="1">
                <a:solidFill>
                  <a:schemeClr val="bg1"/>
                </a:solidFill>
                <a:highlight>
                  <a:srgbClr val="000000">
                    <a:alpha val="0"/>
                  </a:srgbClr>
                </a:highlight>
                <a:latin typeface="+mj-ea"/>
                <a:ea typeface="+mj-ea"/>
                <a:cs typeface="+mj-ea"/>
              </a:rPr>
              <a:t>曲线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稻壳儿智宇https://www.docer.com/works?userid=328340712" descr="背景图案&#10;&#10;描述已自动生成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9" name="稻壳儿智宇https://www.docer.com/works?userid=328340712" hidden="1"/>
          <p:cNvCxnSpPr/>
          <p:nvPr/>
        </p:nvCxnSpPr>
        <p:spPr>
          <a:xfrm flipH="1">
            <a:off x="613433" y="1680244"/>
            <a:ext cx="1096896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457200" y="4433003"/>
            <a:ext cx="1127760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可视化展示训练集中网球（</a:t>
            </a:r>
            <a:r>
              <a:rPr lang="en-US" altLang="zh-CN" sz="24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item</a:t>
            </a:r>
            <a:r>
              <a:rPr lang="zh-CN" altLang="en-US" sz="24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）类样本：</a:t>
            </a: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数量分布：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接近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1000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，类别均衡</a:t>
            </a:r>
            <a:endParaRPr lang="zh-CN" altLang="en-US" sz="14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空间分布：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目标主要位于图像中部，利于模型学习</a:t>
            </a:r>
            <a:endParaRPr lang="zh-CN" altLang="en-US" sz="14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尺寸分布：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多数为小尺寸，验证了任务为小目标检测</a:t>
            </a:r>
            <a:endParaRPr lang="zh-CN" altLang="en-US" sz="14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说明数据集结构合理，为高精度训练奠定了基础。</a:t>
            </a:r>
          </a:p>
        </p:txBody>
      </p:sp>
      <p:sp>
        <p:nvSpPr>
          <p:cNvPr id="3" name="稻壳儿智宇https://www.docer.com/works?userid=328340712"/>
          <p:cNvSpPr/>
          <p:nvPr/>
        </p:nvSpPr>
        <p:spPr>
          <a:xfrm>
            <a:off x="0" y="0"/>
            <a:ext cx="12192000" cy="94234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稻壳儿智宇https://www.docer.com/works?userid=328340712"/>
          <p:cNvSpPr/>
          <p:nvPr/>
        </p:nvSpPr>
        <p:spPr>
          <a:xfrm>
            <a:off x="246380" y="121920"/>
            <a:ext cx="6753860" cy="81978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fontAlgn="base"/>
            <a:r>
              <a:rPr lang="zh-CN" altLang="en-US" sz="4400" b="1" dirty="0">
                <a:solidFill>
                  <a:schemeClr val="bg1"/>
                </a:solidFill>
              </a:rPr>
              <a:t>数据分析可视化图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111533" y="942340"/>
            <a:ext cx="4615853" cy="3594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E55F14-FF5B-E903-D103-46B9AFB24E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稻壳儿智宇https://www.docer.com/works?userid=328340712" descr="背景图案&#10;&#10;描述已自动生成">
            <a:extLst>
              <a:ext uri="{FF2B5EF4-FFF2-40B4-BE49-F238E27FC236}">
                <a16:creationId xmlns:a16="http://schemas.microsoft.com/office/drawing/2014/main" id="{62A6A833-C75F-A1AE-A145-F02F078375A9}"/>
              </a:ext>
            </a:extLst>
          </p:cNvPr>
          <p:cNvPicPr>
            <a:picLocks noChangeAspect="1"/>
          </p:cNvPicPr>
          <p:nvPr/>
        </p:nvPicPr>
        <p:blipFill>
          <a:blip r:embed="rId3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9" name="稻壳儿智宇https://www.docer.com/works?userid=328340712" hidden="1">
            <a:extLst>
              <a:ext uri="{FF2B5EF4-FFF2-40B4-BE49-F238E27FC236}">
                <a16:creationId xmlns:a16="http://schemas.microsoft.com/office/drawing/2014/main" id="{DB3849EA-7EC8-6CDC-BE44-4A949ABA5836}"/>
              </a:ext>
            </a:extLst>
          </p:cNvPr>
          <p:cNvCxnSpPr/>
          <p:nvPr/>
        </p:nvCxnSpPr>
        <p:spPr>
          <a:xfrm flipH="1">
            <a:off x="613433" y="1680244"/>
            <a:ext cx="1096896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稻壳儿智宇https://www.docer.com/works?userid=328340712">
            <a:extLst>
              <a:ext uri="{FF2B5EF4-FFF2-40B4-BE49-F238E27FC236}">
                <a16:creationId xmlns:a16="http://schemas.microsoft.com/office/drawing/2014/main" id="{3565FB31-EFC8-1B2D-C04B-A435820AFBB8}"/>
              </a:ext>
            </a:extLst>
          </p:cNvPr>
          <p:cNvSpPr/>
          <p:nvPr/>
        </p:nvSpPr>
        <p:spPr>
          <a:xfrm>
            <a:off x="0" y="0"/>
            <a:ext cx="12192000" cy="94234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稻壳儿智宇https://www.docer.com/works?userid=328340712">
            <a:extLst>
              <a:ext uri="{FF2B5EF4-FFF2-40B4-BE49-F238E27FC236}">
                <a16:creationId xmlns:a16="http://schemas.microsoft.com/office/drawing/2014/main" id="{FE8A4E2A-35B3-6F5D-EC04-5DB528DDD8A6}"/>
              </a:ext>
            </a:extLst>
          </p:cNvPr>
          <p:cNvSpPr/>
          <p:nvPr/>
        </p:nvSpPr>
        <p:spPr>
          <a:xfrm>
            <a:off x="246380" y="121920"/>
            <a:ext cx="6753860" cy="81978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fontAlgn="base"/>
            <a:r>
              <a:rPr lang="zh-CN" altLang="en-US" sz="4400" b="1" dirty="0">
                <a:solidFill>
                  <a:schemeClr val="bg1"/>
                </a:solidFill>
              </a:rPr>
              <a:t>项目亮点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CE0CFBE-5290-7D6E-BA7D-81FE3429B5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3222" y="1063625"/>
            <a:ext cx="4689388" cy="268505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CCADCD5-643A-365A-38C2-9F0634D721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898" y="1127397"/>
            <a:ext cx="4019550" cy="260985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4D01D3D5-4FA3-184D-6183-B872E89BD755}"/>
              </a:ext>
            </a:extLst>
          </p:cNvPr>
          <p:cNvSpPr txBox="1"/>
          <p:nvPr/>
        </p:nvSpPr>
        <p:spPr>
          <a:xfrm>
            <a:off x="1000898" y="4004962"/>
            <a:ext cx="987304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模型小巧，部署便捷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：出的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ONNX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模型仅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6.69MB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，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大幅优于常规检测模型，适合在如飞腾派等资源受限设备上快速部署；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推理速度快，具备实时性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：桌面端实测平均推理时间约 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91ms/</a:t>
            </a: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张图像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，能很好支撑捡球机器人对实时性的要求；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显存友好，训练高效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：训练过程中显存占用约 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3.6GB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，在主流中端显卡上即可稳定高效运行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轻量同时保证精度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：基于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YOLOv8n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引入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P2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分支优化小目标检测能力，仍实现 </a:t>
            </a:r>
            <a:r>
              <a:rPr lang="en-US" altLang="zh-CN" b="1" dirty="0">
                <a:latin typeface="宋体" panose="02010600030101010101" pitchFamily="2" charset="-122"/>
                <a:ea typeface="宋体" panose="02010600030101010101" pitchFamily="2" charset="-122"/>
              </a:rPr>
              <a:t>mAP@0.5 ≈ 99.3%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 的优秀检测性能；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</a:rPr>
              <a:t>结构简洁，易于扩展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：支持量化、剪枝、注意力机制集成等后续优化，为边缘部署与多场景迁移奠定基础。</a:t>
            </a:r>
          </a:p>
        </p:txBody>
      </p:sp>
    </p:spTree>
    <p:extLst>
      <p:ext uri="{BB962C8B-B14F-4D97-AF65-F5344CB8AC3E}">
        <p14:creationId xmlns:p14="http://schemas.microsoft.com/office/powerpoint/2010/main" val="3097555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稻壳儿智宇https://www.docer.com/works?userid=328340712" descr="背景图案&#10;&#10;描述已自动生成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9" name="稻壳儿智宇https://www.docer.com/works?userid=328340712" hidden="1"/>
          <p:cNvCxnSpPr/>
          <p:nvPr/>
        </p:nvCxnSpPr>
        <p:spPr>
          <a:xfrm flipH="1">
            <a:off x="613433" y="1680244"/>
            <a:ext cx="1096896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85090" y="1249680"/>
            <a:ext cx="5323205" cy="3364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本实验基于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YOLOv8n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构建了完整的小目标网球检测流程，涵盖数据准备、模型训练、结构优化与结果验证。通过引入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P2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分支、采用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</a:rPr>
              <a:t>DIoU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损失、多尺度训练与动态增强，有效提升了模型的检测精度与鲁棒性。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最终模型在验证集上达成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mAP@0.5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为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99.3%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mAP@0.5:0.95 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为 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80.32%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，训练过程稳定，无过拟合。可视化分析也验证了其在复杂场景下的实用性。</a:t>
            </a: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稻壳儿智宇https://www.docer.com/works?userid=328340712"/>
          <p:cNvSpPr/>
          <p:nvPr/>
        </p:nvSpPr>
        <p:spPr>
          <a:xfrm>
            <a:off x="0" y="0"/>
            <a:ext cx="12192000" cy="94234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稻壳儿智宇https://www.docer.com/works?userid=328340712"/>
          <p:cNvSpPr/>
          <p:nvPr/>
        </p:nvSpPr>
        <p:spPr>
          <a:xfrm>
            <a:off x="246380" y="121920"/>
            <a:ext cx="6753860" cy="81978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fontAlgn="base"/>
            <a:r>
              <a:rPr lang="zh-CN" altLang="en-US" sz="4400" b="1" dirty="0">
                <a:solidFill>
                  <a:schemeClr val="bg1"/>
                </a:solidFill>
              </a:rPr>
              <a:t>总结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0210" y="2105660"/>
            <a:ext cx="6616700" cy="38963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稻壳儿智宇https://www.docer.com/works?userid=328340712" descr="背景图案&#10;&#10;描述已自动生成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9" name="稻壳儿智宇https://www.docer.com/works?userid=328340712" hidden="1"/>
          <p:cNvCxnSpPr/>
          <p:nvPr/>
        </p:nvCxnSpPr>
        <p:spPr>
          <a:xfrm flipH="1">
            <a:off x="613433" y="1680244"/>
            <a:ext cx="1096896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246380" y="1229360"/>
            <a:ext cx="5664200" cy="5013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5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尽管本实验取得了较为优异的检测效果，但仍存在进一步提升空间。后续工作可从以下几个方向展开：</a:t>
            </a: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模型优化升级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探索更适用于小目标检测的轻量结构，如引入注意力机制（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SE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、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CBAM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）或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Transformer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模块，提升特征表达能力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部署与系统集成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将模型部署至飞腾派等边缘设备，并与路径规划系统集成，实现真正的全自动捡球功能。</a:t>
            </a:r>
            <a:endParaRPr lang="en-US" altLang="zh-CN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任务拓展与迁移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：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</a:rPr>
              <a:t>在单类别检测基础上，扩展至多类别球类识别，并探索在其他运动场景中的迁移能力，推动多场景应用。</a:t>
            </a:r>
          </a:p>
          <a:p>
            <a:pPr marL="285750" indent="-285750" fontAlgn="auto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3" name="稻壳儿智宇https://www.docer.com/works?userid=328340712"/>
          <p:cNvSpPr/>
          <p:nvPr/>
        </p:nvSpPr>
        <p:spPr>
          <a:xfrm>
            <a:off x="0" y="0"/>
            <a:ext cx="12192000" cy="94234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稻壳儿智宇https://www.docer.com/works?userid=328340712"/>
          <p:cNvSpPr/>
          <p:nvPr/>
        </p:nvSpPr>
        <p:spPr>
          <a:xfrm>
            <a:off x="246380" y="121920"/>
            <a:ext cx="6753860" cy="819785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fontAlgn="base"/>
            <a:r>
              <a:rPr lang="zh-CN" altLang="en-US" sz="4400" b="1" dirty="0">
                <a:solidFill>
                  <a:schemeClr val="bg1"/>
                </a:solidFill>
              </a:rPr>
              <a:t>展望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580" y="1663700"/>
            <a:ext cx="6000115" cy="44938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3704E1-DD56-1E93-6546-014D58486A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稻壳儿智宇https://www.docer.com/works?userid=328340712">
            <a:extLst>
              <a:ext uri="{FF2B5EF4-FFF2-40B4-BE49-F238E27FC236}">
                <a16:creationId xmlns:a16="http://schemas.microsoft.com/office/drawing/2014/main" id="{C6D2DEE5-554A-9B70-0946-D4A356A1750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60388" y="3066189"/>
            <a:ext cx="9069859" cy="923330"/>
          </a:xfrm>
          <a:prstGeom prst="rect">
            <a:avLst/>
          </a:prstGeom>
        </p:spPr>
        <p:txBody>
          <a:bodyPr/>
          <a:lstStyle/>
          <a:p>
            <a:pPr algn="dist"/>
            <a:r>
              <a:rPr lang="zh-CN" altLang="en-US" dirty="0"/>
              <a:t>谢谢评审老师</a:t>
            </a:r>
            <a:endParaRPr dirty="0">
              <a:latin typeface="Times New Roman" panose="02020603050405020304" charset="0"/>
              <a:ea typeface="+mn-ea"/>
              <a:cs typeface="Times New Roman" panose="02020603050405020304" charset="0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44476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稻壳儿智宇https://www.docer.com/works?userid=328340712"/>
          <p:cNvSpPr>
            <a:spLocks noGrp="1"/>
          </p:cNvSpPr>
          <p:nvPr>
            <p:ph type="body" sz="quarter" idx="10"/>
          </p:nvPr>
        </p:nvSpPr>
        <p:spPr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 altLang="zh-CN">
                <a:latin typeface="+mn-lt"/>
                <a:ea typeface="+mn-ea"/>
                <a:cs typeface="+mn-ea"/>
                <a:sym typeface="+mn-lt"/>
              </a:rPr>
              <a:t>01</a:t>
            </a:r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9" name="稻壳儿智宇https://www.docer.com/works?userid=328340712"/>
          <p:cNvSpPr>
            <a:spLocks noGrp="1"/>
          </p:cNvSpPr>
          <p:nvPr>
            <p:ph type="body" sz="quarter" idx="12"/>
          </p:nvPr>
        </p:nvSpPr>
        <p:spPr>
          <a:xfrm>
            <a:off x="2608162" y="2967335"/>
            <a:ext cx="6975676" cy="923290"/>
          </a:xfrm>
          <a:prstGeom prst="rect">
            <a:avLst/>
          </a:prstGeom>
        </p:spPr>
        <p:txBody>
          <a:bodyPr/>
          <a:lstStyle/>
          <a:p>
            <a:pPr algn="ctr"/>
            <a:r>
              <a:rPr spc="200" dirty="0">
                <a:latin typeface="Times New Roman" panose="02020603050405020304" charset="0"/>
                <a:cs typeface="Times New Roman" panose="02020603050405020304" charset="0"/>
                <a:sym typeface="+mn-lt"/>
              </a:rPr>
              <a:t>项目简介</a:t>
            </a:r>
            <a:endParaRPr lang="en-US" altLang="zh-CN" dirty="0">
              <a:latin typeface="Times New Roman" panose="02020603050405020304" charset="0"/>
              <a:ea typeface="+mn-ea"/>
              <a:cs typeface="Times New Roman" panose="02020603050405020304" charset="0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稻壳儿智宇https://www.docer.com/works?userid=328340712" descr="背景图案&#10;&#10;描述已自动生成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稻壳儿智宇https://www.docer.com/works?userid=328340712"/>
          <p:cNvSpPr/>
          <p:nvPr/>
        </p:nvSpPr>
        <p:spPr>
          <a:xfrm>
            <a:off x="0" y="-27305"/>
            <a:ext cx="12254865" cy="149606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0" name="稻壳儿智宇https://www.docer.com/works?userid=328340712"/>
          <p:cNvSpPr/>
          <p:nvPr/>
        </p:nvSpPr>
        <p:spPr>
          <a:xfrm>
            <a:off x="233123" y="382135"/>
            <a:ext cx="2910376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fontAlgn="base"/>
            <a:r>
              <a:rPr lang="zh-CN" altLang="en-US" sz="4400" b="1" i="0" dirty="0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rPr>
              <a:t>项目介绍</a:t>
            </a:r>
          </a:p>
        </p:txBody>
      </p:sp>
      <p:cxnSp>
        <p:nvCxnSpPr>
          <p:cNvPr id="19" name="稻壳儿智宇https://www.docer.com/works?userid=328340712" hidden="1"/>
          <p:cNvCxnSpPr/>
          <p:nvPr/>
        </p:nvCxnSpPr>
        <p:spPr>
          <a:xfrm flipH="1">
            <a:off x="613433" y="1680244"/>
            <a:ext cx="1096896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233045" y="1353820"/>
            <a:ext cx="11277600" cy="60394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dirty="0"/>
          </a:p>
        </p:txBody>
      </p:sp>
      <p:sp>
        <p:nvSpPr>
          <p:cNvPr id="8" name="稻壳儿智宇https://www.docer.com/works?userid=328340712"/>
          <p:cNvSpPr txBox="1"/>
          <p:nvPr>
            <p:custDataLst>
              <p:tags r:id="rId1"/>
            </p:custDataLst>
          </p:nvPr>
        </p:nvSpPr>
        <p:spPr>
          <a:xfrm>
            <a:off x="4881245" y="2426970"/>
            <a:ext cx="6475095" cy="20389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随着智慧体育和智能机器人技术的发展，越来越多的体育场馆与俱乐部希望引入自动化设备，实现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“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无人工干预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”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的高效训练环境。</a:t>
            </a:r>
          </a:p>
          <a:p>
            <a:pPr marL="285750" indent="-285750" algn="l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智能场馆建设需求迅速增长；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marL="285750" indent="-285750" algn="l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对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“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辅助训练设备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”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的自动化、智能化呼声越来越高；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marL="285750" indent="-285750" algn="l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寻求减少重复人工劳动、优化训练流程的解决方案。</a:t>
            </a:r>
          </a:p>
        </p:txBody>
      </p:sp>
      <p:sp>
        <p:nvSpPr>
          <p:cNvPr id="6" name="稻壳儿智宇https://www.docer.com/works?userid=328340712"/>
          <p:cNvSpPr txBox="1"/>
          <p:nvPr>
            <p:custDataLst>
              <p:tags r:id="rId2"/>
            </p:custDataLst>
          </p:nvPr>
        </p:nvSpPr>
        <p:spPr>
          <a:xfrm>
            <a:off x="4881507" y="1829253"/>
            <a:ext cx="1016000" cy="30734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000" b="1" dirty="0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现有问题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165" y="1829435"/>
            <a:ext cx="4535170" cy="45256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稻壳儿智宇https://www.docer.com/works?userid=328340712" descr="背景图案&#10;&#10;描述已自动生成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稻壳儿智宇https://www.docer.com/works?userid=328340712"/>
          <p:cNvSpPr/>
          <p:nvPr/>
        </p:nvSpPr>
        <p:spPr>
          <a:xfrm>
            <a:off x="0" y="-27305"/>
            <a:ext cx="12254865" cy="149606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0" name="稻壳儿智宇https://www.docer.com/works?userid=328340712"/>
          <p:cNvSpPr/>
          <p:nvPr/>
        </p:nvSpPr>
        <p:spPr>
          <a:xfrm>
            <a:off x="233123" y="382135"/>
            <a:ext cx="2910376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fontAlgn="base"/>
            <a:r>
              <a:rPr lang="zh-CN" altLang="en-US" sz="4400" b="1" i="0" dirty="0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rPr>
              <a:t>项目介绍</a:t>
            </a:r>
          </a:p>
        </p:txBody>
      </p:sp>
      <p:cxnSp>
        <p:nvCxnSpPr>
          <p:cNvPr id="19" name="稻壳儿智宇https://www.docer.com/works?userid=328340712" hidden="1"/>
          <p:cNvCxnSpPr/>
          <p:nvPr/>
        </p:nvCxnSpPr>
        <p:spPr>
          <a:xfrm flipH="1">
            <a:off x="613433" y="1680244"/>
            <a:ext cx="1096896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233045" y="1353820"/>
            <a:ext cx="11277600" cy="60394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dirty="0"/>
          </a:p>
        </p:txBody>
      </p:sp>
      <p:sp>
        <p:nvSpPr>
          <p:cNvPr id="8" name="稻壳儿智宇https://www.docer.com/works?userid=328340712"/>
          <p:cNvSpPr txBox="1"/>
          <p:nvPr>
            <p:custDataLst>
              <p:tags r:id="rId1"/>
            </p:custDataLst>
          </p:nvPr>
        </p:nvSpPr>
        <p:spPr>
          <a:xfrm>
            <a:off x="5122545" y="2529840"/>
            <a:ext cx="6475095" cy="17983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</a:pP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  <a:sym typeface="+mn-lt"/>
              </a:rPr>
              <a:t>在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传统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  <a:sym typeface="+mn-lt"/>
              </a:rPr>
              <a:t>网球训练和比赛过程中，网球散落在场地各处导致网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  <a:sym typeface="+mn-ea"/>
              </a:rPr>
              <a:t>球场混乱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  <a:sym typeface="+mn-lt"/>
              </a:rPr>
              <a:t>，人工捡球效率低、劳动强度大，</a:t>
            </a:r>
            <a:r>
              <a:rPr lang="zh-CN" altLang="en-US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charset="0"/>
              </a:rPr>
              <a:t>球员体能被过度消耗，影响训练连续性，教练需要中断指导，降低教学质量，整体训练节奏被打乱，资源浪费严重。</a:t>
            </a:r>
          </a:p>
          <a:p>
            <a:pPr algn="l">
              <a:lnSpc>
                <a:spcPct val="130000"/>
              </a:lnSpc>
            </a:pPr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charset="0"/>
              <a:sym typeface="+mn-lt"/>
            </a:endParaRPr>
          </a:p>
        </p:txBody>
      </p:sp>
      <p:sp>
        <p:nvSpPr>
          <p:cNvPr id="6" name="稻壳儿智宇https://www.docer.com/works?userid=328340712"/>
          <p:cNvSpPr txBox="1"/>
          <p:nvPr>
            <p:custDataLst>
              <p:tags r:id="rId2"/>
            </p:custDataLst>
          </p:nvPr>
        </p:nvSpPr>
        <p:spPr>
          <a:xfrm>
            <a:off x="5122807" y="1975938"/>
            <a:ext cx="1016000" cy="30734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000" b="1" dirty="0">
                <a:solidFill>
                  <a:schemeClr val="accent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行业需求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3045" y="1976120"/>
            <a:ext cx="4612005" cy="46120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稻壳儿智宇https://www.docer.com/works?userid=328340712" descr="背景图案&#10;&#10;描述已自动生成"/>
          <p:cNvPicPr>
            <a:picLocks noChangeAspect="1"/>
          </p:cNvPicPr>
          <p:nvPr/>
        </p:nvPicPr>
        <p:blipFill>
          <a:blip r:embed="rId4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稻壳儿智宇https://www.docer.com/works?userid=328340712"/>
          <p:cNvSpPr/>
          <p:nvPr/>
        </p:nvSpPr>
        <p:spPr>
          <a:xfrm>
            <a:off x="0" y="-27305"/>
            <a:ext cx="12254865" cy="149606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0" name="稻壳儿智宇https://www.docer.com/works?userid=328340712"/>
          <p:cNvSpPr/>
          <p:nvPr/>
        </p:nvSpPr>
        <p:spPr>
          <a:xfrm>
            <a:off x="233123" y="382135"/>
            <a:ext cx="2910376" cy="67710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fontAlgn="base"/>
            <a:r>
              <a:rPr lang="zh-CN" altLang="en-US" sz="4400" b="1" i="0" dirty="0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rPr>
              <a:t>项目介绍</a:t>
            </a:r>
          </a:p>
        </p:txBody>
      </p:sp>
      <p:cxnSp>
        <p:nvCxnSpPr>
          <p:cNvPr id="19" name="稻壳儿智宇https://www.docer.com/works?userid=328340712" hidden="1"/>
          <p:cNvCxnSpPr/>
          <p:nvPr/>
        </p:nvCxnSpPr>
        <p:spPr>
          <a:xfrm flipH="1">
            <a:off x="613433" y="1680244"/>
            <a:ext cx="1096896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233045" y="1353820"/>
            <a:ext cx="11277600" cy="603948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b="1" dirty="0"/>
          </a:p>
          <a:p>
            <a:endParaRPr lang="zh-CN" altLang="en-US" dirty="0"/>
          </a:p>
        </p:txBody>
      </p:sp>
      <p:sp>
        <p:nvSpPr>
          <p:cNvPr id="8" name="稻壳儿智宇https://www.docer.com/works?userid=328340712"/>
          <p:cNvSpPr txBox="1"/>
          <p:nvPr>
            <p:custDataLst>
              <p:tags r:id="rId1"/>
            </p:custDataLst>
          </p:nvPr>
        </p:nvSpPr>
        <p:spPr>
          <a:xfrm>
            <a:off x="5859780" y="2967355"/>
            <a:ext cx="5964555" cy="242951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本项目设计开发的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“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自动捡网球机器人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”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旨在通过视觉检测与路径规划技术，实现捡球任务的智能化、高效化。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marL="285750" indent="-285750" algn="l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降低人力成本，提高训练效率；</a:t>
            </a:r>
            <a:endParaRPr lang="en-US" altLang="zh-CN" sz="16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lt"/>
            </a:endParaRPr>
          </a:p>
          <a:p>
            <a:pPr marL="285750" indent="-285750" algn="l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推动计算机视觉、边缘部署与机器人融合落地；</a:t>
            </a:r>
          </a:p>
          <a:p>
            <a:pPr marL="285750" indent="-285750" algn="l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lt"/>
              </a:rPr>
              <a:t>为小型服务机器人在体育领域的应用提供样板。</a:t>
            </a:r>
          </a:p>
        </p:txBody>
      </p:sp>
      <p:sp>
        <p:nvSpPr>
          <p:cNvPr id="6" name="稻壳儿智宇https://www.docer.com/works?userid=328340712"/>
          <p:cNvSpPr txBox="1"/>
          <p:nvPr>
            <p:custDataLst>
              <p:tags r:id="rId2"/>
            </p:custDataLst>
          </p:nvPr>
        </p:nvSpPr>
        <p:spPr>
          <a:xfrm>
            <a:off x="5860042" y="2536643"/>
            <a:ext cx="1016000" cy="30734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2000" b="1" dirty="0">
                <a:solidFill>
                  <a:schemeClr val="accent3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项目意义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85" y="2540000"/>
            <a:ext cx="5542915" cy="30765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稻壳儿智宇https://www.docer.com/works?userid=328340712"/>
          <p:cNvSpPr>
            <a:spLocks noGrp="1"/>
          </p:cNvSpPr>
          <p:nvPr>
            <p:ph type="body" sz="quarter" idx="10"/>
          </p:nvPr>
        </p:nvSpPr>
        <p:spPr>
          <a:xfrm>
            <a:off x="5577841" y="1421591"/>
            <a:ext cx="1036320" cy="747395"/>
          </a:xfrm>
          <a:custGeom>
            <a:avLst/>
            <a:gdLst>
              <a:gd name="connsiteX0" fmla="*/ 0 w 65"/>
              <a:gd name="connsiteY0" fmla="*/ 0 h 276999"/>
              <a:gd name="connsiteX1" fmla="*/ 65 w 65"/>
              <a:gd name="connsiteY1" fmla="*/ 0 h 276999"/>
              <a:gd name="connsiteX2" fmla="*/ 65 w 65"/>
              <a:gd name="connsiteY2" fmla="*/ 276999 h 276999"/>
              <a:gd name="connsiteX3" fmla="*/ 0 w 65"/>
              <a:gd name="connsiteY3" fmla="*/ 276999 h 276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" h="276999">
                <a:moveTo>
                  <a:pt x="0" y="0"/>
                </a:moveTo>
                <a:lnTo>
                  <a:pt x="65" y="0"/>
                </a:lnTo>
                <a:lnTo>
                  <a:pt x="65" y="276999"/>
                </a:lnTo>
                <a:lnTo>
                  <a:pt x="0" y="276999"/>
                </a:lnTo>
                <a:close/>
              </a:path>
            </a:pathLst>
          </a:custGeom>
        </p:spPr>
        <p:txBody>
          <a:bodyPr/>
          <a:lstStyle/>
          <a:p>
            <a:r>
              <a:rPr lang="en-US" altLang="zh-CN">
                <a:latin typeface="+mn-lt"/>
                <a:ea typeface="+mn-ea"/>
                <a:cs typeface="+mn-ea"/>
                <a:sym typeface="+mn-lt"/>
              </a:rPr>
              <a:t>02</a:t>
            </a:r>
            <a:endParaRPr lang="zh-CN" altLang="en-US"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9" name="稻壳儿智宇https://www.docer.com/works?userid=328340712"/>
          <p:cNvSpPr>
            <a:spLocks noGrp="1"/>
          </p:cNvSpPr>
          <p:nvPr>
            <p:ph type="body" sz="quarter" idx="12"/>
          </p:nvPr>
        </p:nvSpPr>
        <p:spPr>
          <a:xfrm>
            <a:off x="2608162" y="2967335"/>
            <a:ext cx="6975676" cy="923290"/>
          </a:xfrm>
          <a:prstGeom prst="rect">
            <a:avLst/>
          </a:prstGeom>
        </p:spPr>
        <p:txBody>
          <a:bodyPr/>
          <a:lstStyle/>
          <a:p>
            <a:pPr algn="ctr"/>
            <a:r>
              <a:rPr dirty="0">
                <a:latin typeface="Times New Roman" panose="02020603050405020304" charset="0"/>
                <a:ea typeface="+mn-ea"/>
                <a:cs typeface="Times New Roman" panose="02020603050405020304" charset="0"/>
                <a:sym typeface="+mn-lt"/>
              </a:rPr>
              <a:t>关键技术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稻壳儿智宇https://www.docer.com/works?userid=328340712" descr="背景图案&#10;&#10;描述已自动生成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4" name="稻壳儿智宇https://www.docer.com/works?userid=328340712"/>
          <p:cNvSpPr/>
          <p:nvPr/>
        </p:nvSpPr>
        <p:spPr>
          <a:xfrm>
            <a:off x="0" y="0"/>
            <a:ext cx="12192000" cy="94234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0" name="稻壳儿智宇https://www.docer.com/works?userid=328340712"/>
          <p:cNvSpPr/>
          <p:nvPr/>
        </p:nvSpPr>
        <p:spPr>
          <a:xfrm>
            <a:off x="246380" y="121920"/>
            <a:ext cx="2236470" cy="45085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fontAlgn="base"/>
            <a:r>
              <a:rPr lang="zh-CN" altLang="en-US" sz="4400" b="1" dirty="0">
                <a:solidFill>
                  <a:schemeClr val="bg1"/>
                </a:solidFill>
                <a:latin typeface="Times New Roman" panose="02020603050405020304" charset="0"/>
                <a:cs typeface="Times New Roman" panose="02020603050405020304" charset="0"/>
                <a:sym typeface="+mn-lt"/>
              </a:rPr>
              <a:t>关键技术</a:t>
            </a:r>
            <a:endParaRPr lang="zh-CN" altLang="en-US" sz="4400" b="1" i="0" dirty="0">
              <a:solidFill>
                <a:schemeClr val="bg1"/>
              </a:solidFill>
              <a:effectLst/>
              <a:latin typeface="Times New Roman" panose="02020603050405020304" charset="0"/>
              <a:cs typeface="Times New Roman" panose="02020603050405020304" charset="0"/>
              <a:sym typeface="+mn-lt"/>
            </a:endParaRPr>
          </a:p>
        </p:txBody>
      </p:sp>
      <p:cxnSp>
        <p:nvCxnSpPr>
          <p:cNvPr id="19" name="稻壳儿智宇https://www.docer.com/works?userid=328340712" hidden="1"/>
          <p:cNvCxnSpPr/>
          <p:nvPr/>
        </p:nvCxnSpPr>
        <p:spPr>
          <a:xfrm flipH="1">
            <a:off x="613433" y="1680244"/>
            <a:ext cx="1096896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1136650" y="1068070"/>
            <a:ext cx="8810625" cy="52470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算法简介</a:t>
            </a:r>
            <a:endParaRPr lang="en-US" altLang="zh-CN" sz="28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indent="457200"/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YOLOv8 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是 </a:t>
            </a:r>
            <a:r>
              <a:rPr lang="en-US" altLang="zh-CN" sz="1600" dirty="0" err="1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Ultralytics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最新一代的实时目标检测算法，属于单阶段检测器（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One-Stage Detector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），其主要优势如下：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检测精度高：在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COCO 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数据集上的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mAP 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表现优于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YOLOv5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YOLOv6 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和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YOLOv7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，尤其在小目标检测场景中效果显著。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结构更灵活：引入任务解耦头（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Decoupled Head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）与更深层次的特征提取结构，提升模型的泛化能力与鲁棒性。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部署更友好：支持导出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ONNX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TensorRT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NCNN 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等格式，适用于边缘计算平台（如飞腾派）中的高效部署。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训练效率优：采用</a:t>
            </a:r>
            <a:r>
              <a:rPr lang="en-US" altLang="zh-CN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 anchor-free </a:t>
            </a: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架构，训练过程更稳定、收敛速度快，增强对复杂场景的适应性。</a:t>
            </a:r>
          </a:p>
          <a:p>
            <a:endParaRPr lang="zh-CN" altLang="en-US" sz="16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1840" y="4053205"/>
            <a:ext cx="7988300" cy="28047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稻壳儿智宇https://www.docer.com/works?userid=328340712" descr="背景图案&#10;&#10;描述已自动生成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9" name="稻壳儿智宇https://www.docer.com/works?userid=328340712" hidden="1"/>
          <p:cNvCxnSpPr/>
          <p:nvPr/>
        </p:nvCxnSpPr>
        <p:spPr>
          <a:xfrm flipH="1">
            <a:off x="613433" y="1680244"/>
            <a:ext cx="10968967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稻壳儿智宇https://www.docer.com/works?userid=328340712"/>
          <p:cNvSpPr/>
          <p:nvPr/>
        </p:nvSpPr>
        <p:spPr>
          <a:xfrm>
            <a:off x="0" y="0"/>
            <a:ext cx="12192000" cy="942340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4" name="稻壳儿智宇https://www.docer.com/works?userid=328340712"/>
          <p:cNvSpPr/>
          <p:nvPr/>
        </p:nvSpPr>
        <p:spPr>
          <a:xfrm>
            <a:off x="246380" y="121920"/>
            <a:ext cx="2236470" cy="450850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/>
          <a:p>
            <a:pPr fontAlgn="base"/>
            <a:r>
              <a:rPr lang="zh-CN" altLang="en-US" sz="4400" b="1" i="0" dirty="0">
                <a:solidFill>
                  <a:schemeClr val="bg1"/>
                </a:solidFill>
                <a:effectLst/>
                <a:latin typeface="Times New Roman" panose="02020603050405020304" charset="0"/>
                <a:cs typeface="Times New Roman" panose="02020603050405020304" charset="0"/>
                <a:sym typeface="+mn-lt"/>
              </a:rPr>
              <a:t>关键技术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57200" y="1017270"/>
            <a:ext cx="4908550" cy="479298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0" algn="l">
              <a:buClrTx/>
              <a:buSzTx/>
              <a:buFont typeface="Arial" panose="020B0604020202020204" pitchFamily="34" charset="0"/>
              <a:buNone/>
            </a:pPr>
            <a:r>
              <a:rPr lang="zh-CN" altLang="en-US" sz="2800" b="1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算法选型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采用 YOLOv8-nano 模型（Ultralytics 提供），适配嵌入式部署需求；具备高检测速度与较低资源占用，适用于移动机器人系统。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YOLOv8 架构主要由三部分组成：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endParaRPr lang="zh-CN" altLang="en-US" sz="16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742950" lvl="2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Backbone（骨干网络）：特征提取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endParaRPr lang="zh-CN" altLang="en-US" sz="16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742950" lvl="2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Neck（特征融合）：多尺度特征聚合</a:t>
            </a:r>
          </a:p>
          <a:p>
            <a:pPr marL="285750" indent="-285750" algn="l">
              <a:buClrTx/>
              <a:buSzTx/>
              <a:buFont typeface="Arial" panose="020B0604020202020204" pitchFamily="34" charset="0"/>
              <a:buChar char="•"/>
            </a:pPr>
            <a:endParaRPr lang="zh-CN" altLang="en-US" sz="1600" dirty="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  <a:p>
            <a:pPr marL="742950" lvl="2" indent="-285750" algn="l">
              <a:buClrTx/>
              <a:buSzTx/>
              <a:buFont typeface="Arial" panose="020B0604020202020204" pitchFamily="34" charset="0"/>
              <a:buChar char="•"/>
            </a:pPr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Head（检测头）：输出分类与回归结果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5320" y="1017270"/>
            <a:ext cx="5573395" cy="58039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null,&quot;Name&quot;:&quot;适中&quot;,&quot;HeaderHeight&quot;:10.0,&quot;FooterHeight&quot;:5.0,&quot;SideMargin&quot;:5.0,&quot;TopMargin&quot;:0.0,&quot;BottomMargin&quot;:0.0,&quot;IntervalMargin&quot;:1.5,&quot;SettingType&quot;:&quot;System&quot;}"/>
  <p:tag name="COMMONDATA" val="eyJjb3VudCI6MSwiaGRpZCI6Ijk5ZjBkOGFmMDk2OTBhOGMzOTZlZGU3Yjk5ZjdkNjE1IiwidXNlckNvdW50Ijox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2.0979527559055,&quot;left&quot;:18.125275590551176,&quot;top&quot;:201.44062992125984,&quot;width&quot;:900.3511811023621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2.0979527559055,&quot;left&quot;:18.125275590551176,&quot;top&quot;:201.44062992125984,&quot;width&quot;:900.3511811023621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2.0979527559055,&quot;left&quot;:18.125275590551176,&quot;top&quot;:201.44062992125984,&quot;width&quot;:900.3511811023621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2.0979527559055,&quot;left&quot;:18.125275590551176,&quot;top&quot;:201.44062992125984,&quot;width&quot;:900.3511811023621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2.0979527559055,&quot;left&quot;:18.125275590551176,&quot;top&quot;:201.44062992125984,&quot;width&quot;:900.3511811023621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2.0979527559055,&quot;left&quot;:18.125275590551176,&quot;top&quot;:201.44062992125984,&quot;width&quot;:900.3511811023621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2.0979527559055,&quot;left&quot;:18.125275590551176,&quot;top&quot;:201.44062992125984,&quot;width&quot;:900.3511811023621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2.0979527559055,&quot;left&quot;:18.125275590551176,&quot;top&quot;:201.44062992125984,&quot;width&quot;:900.3511811023621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2.0979527559055,&quot;left&quot;:18.125275590551176,&quot;top&quot;:201.44062992125984,&quot;width&quot;:900.3511811023621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2.0979527559055,&quot;left&quot;:18.125275590551176,&quot;top&quot;:201.44062992125984,&quot;width&quot;:900.3511811023621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2.0979527559055,&quot;left&quot;:18.125275590551176,&quot;top&quot;:201.44062992125984,&quot;width&quot;:900.3511811023621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2.0979527559055,&quot;left&quot;:18.125275590551176,&quot;top&quot;:201.44062992125984,&quot;width&quot;:900.3511811023621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2.0979527559055,&quot;left&quot;:18.125275590551176,&quot;top&quot;:201.44062992125984,&quot;width&quot;:900.3511811023621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9.6111811023622,&quot;left&quot;:56.115905511811015,&quot;top&quot;:132.36566929133858,&quot;width&quot;:871.103622047244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9.6111811023622,&quot;left&quot;:56.115905511811015,&quot;top&quot;:132.36566929133858,&quot;width&quot;:871.103622047244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9.6111811023622,&quot;left&quot;:56.115905511811015,&quot;top&quot;:132.36566929133858,&quot;width&quot;:871.103622047244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9.6111811023622,&quot;left&quot;:56.115905511811015,&quot;top&quot;:132.36566929133858,&quot;width&quot;:871.103622047244}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9.6111811023622,&quot;left&quot;:56.115905511811015,&quot;top&quot;:132.36566929133858,&quot;width&quot;:871.103622047244}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9.6111811023622,&quot;left&quot;:56.115905511811015,&quot;top&quot;:132.36566929133858,&quot;width&quot;:871.103622047244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2.0979527559055,&quot;left&quot;:18.125275590551176,&quot;top&quot;:201.44062992125984,&quot;width&quot;:900.3511811023621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2.0979527559055,&quot;left&quot;:18.125275590551176,&quot;top&quot;:201.44062992125984,&quot;width&quot;:900.3511811023621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2.0979527559055,&quot;left&quot;:18.125275590551176,&quot;top&quot;:201.44062992125984,&quot;width&quot;:900.3511811023621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2.0979527559055,&quot;left&quot;:18.125275590551176,&quot;top&quot;:201.44062992125984,&quot;width&quot;:900.3511811023621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2.0979527559055,&quot;left&quot;:18.125275590551176,&quot;top&quot;:201.44062992125984,&quot;width&quot;:900.3511811023621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2.0979527559055,&quot;left&quot;:18.125275590551176,&quot;top&quot;:201.44062992125984,&quot;width&quot;:900.3511811023621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2.0979527559055,&quot;left&quot;:18.125275590551176,&quot;top&quot;:201.44062992125984,&quot;width&quot;:900.3511811023621}"/>
</p:tagLst>
</file>

<file path=ppt/theme/theme1.xml><?xml version="1.0" encoding="utf-8"?>
<a:theme xmlns:a="http://schemas.openxmlformats.org/drawingml/2006/main" name="Office Theme">
  <a:themeElements>
    <a:clrScheme name="文案邦设计主题色-20190404-171738">
      <a:dk1>
        <a:srgbClr val="000000"/>
      </a:dk1>
      <a:lt1>
        <a:srgbClr val="FFFFFF"/>
      </a:lt1>
      <a:dk2>
        <a:srgbClr val="0F2344"/>
      </a:dk2>
      <a:lt2>
        <a:srgbClr val="C7D7F3"/>
      </a:lt2>
      <a:accent1>
        <a:srgbClr val="1E4588"/>
      </a:accent1>
      <a:accent2>
        <a:srgbClr val="D7C39F"/>
      </a:accent2>
      <a:accent3>
        <a:srgbClr val="1E4588"/>
      </a:accent3>
      <a:accent4>
        <a:srgbClr val="D7C39F"/>
      </a:accent4>
      <a:accent5>
        <a:srgbClr val="1E4588"/>
      </a:accent5>
      <a:accent6>
        <a:srgbClr val="D7C39F"/>
      </a:accent6>
      <a:hlink>
        <a:srgbClr val="0563C1"/>
      </a:hlink>
      <a:folHlink>
        <a:srgbClr val="954F72"/>
      </a:folHlink>
    </a:clrScheme>
    <a:fontScheme name="mrxjsrtb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1601</Words>
  <Application>Microsoft Office PowerPoint</Application>
  <PresentationFormat>宽屏</PresentationFormat>
  <Paragraphs>155</Paragraphs>
  <Slides>25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0" baseType="lpstr">
      <vt:lpstr>汉仪旗黑-45S</vt:lpstr>
      <vt:lpstr>宋体</vt:lpstr>
      <vt:lpstr>Arial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</dc:creator>
  <cp:lastModifiedBy>use</cp:lastModifiedBy>
  <cp:revision>47</cp:revision>
  <dcterms:created xsi:type="dcterms:W3CDTF">2022-03-14T05:37:00Z</dcterms:created>
  <dcterms:modified xsi:type="dcterms:W3CDTF">2025-06-09T18:38:55Z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2052-12.1.0.21171</vt:lpwstr>
  </property>
  <property fmtid="{D5CDD505-2E9C-101B-9397-08002B2CF9AE}" pid="3" name="KSOTemplateUUID">
    <vt:lpwstr>v1.0_mb_CEuZlNETKaynRoGmldHMXg==</vt:lpwstr>
  </property>
  <property fmtid="{D5CDD505-2E9C-101B-9397-08002B2CF9AE}" pid="4" name="ICV">
    <vt:lpwstr>45C9BF0B06994341B4C310F213CC61A8_13</vt:lpwstr>
  </property>
</Properties>
</file>

<file path=docProps/thumbnail.jpeg>
</file>